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73" r:id="rId5"/>
    <p:sldId id="274" r:id="rId6"/>
    <p:sldId id="275" r:id="rId7"/>
    <p:sldId id="259" r:id="rId8"/>
    <p:sldId id="260" r:id="rId9"/>
    <p:sldId id="276" r:id="rId10"/>
    <p:sldId id="277" r:id="rId11"/>
    <p:sldId id="278" r:id="rId12"/>
    <p:sldId id="261" r:id="rId13"/>
    <p:sldId id="304" r:id="rId14"/>
    <p:sldId id="262" r:id="rId15"/>
    <p:sldId id="280" r:id="rId16"/>
    <p:sldId id="279" r:id="rId17"/>
    <p:sldId id="264" r:id="rId18"/>
    <p:sldId id="281" r:id="rId19"/>
    <p:sldId id="282" r:id="rId20"/>
    <p:sldId id="283" r:id="rId21"/>
    <p:sldId id="284" r:id="rId22"/>
    <p:sldId id="286" r:id="rId23"/>
    <p:sldId id="287" r:id="rId24"/>
    <p:sldId id="288" r:id="rId25"/>
    <p:sldId id="305" r:id="rId26"/>
    <p:sldId id="306" r:id="rId27"/>
    <p:sldId id="289" r:id="rId28"/>
    <p:sldId id="301" r:id="rId29"/>
    <p:sldId id="302" r:id="rId30"/>
    <p:sldId id="303" r:id="rId31"/>
    <p:sldId id="290" r:id="rId32"/>
    <p:sldId id="294" r:id="rId33"/>
    <p:sldId id="295" r:id="rId34"/>
    <p:sldId id="296" r:id="rId35"/>
    <p:sldId id="299" r:id="rId36"/>
    <p:sldId id="300" r:id="rId37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E7F52-05BA-4043-9F11-C845360C41F3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D3767-64DE-4017-BC20-9E77ECE6A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BC699-CE26-420D-BB9C-50C58A94761F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D66D-ED03-43E5-A259-8C3882842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C4663F-7F63-48FA-9A3F-0D70B8BE4D4B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57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9EC66B-8D68-400A-819A-FEDB544C8F86}" type="slidenum">
              <a:rPr lang="ru-RU" smtClean="0"/>
              <a:pPr/>
              <a:t>29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78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6B3991-1707-4996-99BC-B65AF1A869D8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83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C1A5A1-F701-4913-94B7-FC9DB6A8D69B}" type="slidenum">
              <a:rPr lang="ru-RU" smtClean="0"/>
              <a:pPr/>
              <a:t>36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C2042EE-1A96-4277-9C9A-38D769CFB69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6AABB8B-79A4-4201-8DFD-ACCFEF021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2EE-1A96-4277-9C9A-38D769CFB69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BB8B-79A4-4201-8DFD-ACCFEF021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2EE-1A96-4277-9C9A-38D769CFB69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BB8B-79A4-4201-8DFD-ACCFEF021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2EE-1A96-4277-9C9A-38D769CFB69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BB8B-79A4-4201-8DFD-ACCFEF021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C2042EE-1A96-4277-9C9A-38D769CFB69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6AABB8B-79A4-4201-8DFD-ACCFEF021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2EE-1A96-4277-9C9A-38D769CFB69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BB8B-79A4-4201-8DFD-ACCFEF021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2EE-1A96-4277-9C9A-38D769CFB69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BB8B-79A4-4201-8DFD-ACCFEF021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2EE-1A96-4277-9C9A-38D769CFB69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BB8B-79A4-4201-8DFD-ACCFEF021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2EE-1A96-4277-9C9A-38D769CFB69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BB8B-79A4-4201-8DFD-ACCFEF021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2EE-1A96-4277-9C9A-38D769CFB69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BB8B-79A4-4201-8DFD-ACCFEF021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2EE-1A96-4277-9C9A-38D769CFB69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BB8B-79A4-4201-8DFD-ACCFEF021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2042EE-1A96-4277-9C9A-38D769CFB69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AABB8B-79A4-4201-8DFD-ACCFEF021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rozhito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corpora.ru/" TargetMode="External"/><Relationship Id="rId2" Type="http://schemas.openxmlformats.org/officeDocument/2006/relationships/hyperlink" Target="http://ruscorpora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pokencorpora.ru/" TargetMode="External"/><Relationship Id="rId4" Type="http://schemas.openxmlformats.org/officeDocument/2006/relationships/hyperlink" Target="http://sketch.juls.savba.sk/aranea_about/_russicum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eb-corpora.net/learner_corpus" TargetMode="External"/><Relationship Id="rId2" Type="http://schemas.openxmlformats.org/officeDocument/2006/relationships/hyperlink" Target="http://web-corpora.net/RLC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eb-web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8029604" cy="2428891"/>
          </a:xfrm>
        </p:spPr>
        <p:txBody>
          <a:bodyPr>
            <a:noAutofit/>
          </a:bodyPr>
          <a:lstStyle/>
          <a:p>
            <a:r>
              <a:rPr lang="ru-RU" sz="3600" b="1" dirty="0"/>
              <a:t>МАШИННЫЙ ФОНД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И </a:t>
            </a:r>
            <a:r>
              <a:rPr lang="ru-RU" sz="3600" b="1" dirty="0"/>
              <a:t>НАЦИОНАЛЬНЫЙ КОРПУС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РУССКОГО </a:t>
            </a:r>
            <a:r>
              <a:rPr lang="ru-RU" sz="3600" b="1" dirty="0"/>
              <a:t>ЯЗЫКА: </a:t>
            </a:r>
            <a:br>
              <a:rPr lang="ru-RU" sz="3600" b="1" dirty="0"/>
            </a:br>
            <a:r>
              <a:rPr lang="ru-RU" sz="3600" b="1" dirty="0"/>
              <a:t>ПРЕЕМСТВЕННОСТЬ И НОВАЦИИ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929066"/>
            <a:ext cx="7000924" cy="1785950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Савчук Светлана Олеговна</a:t>
            </a:r>
            <a:endParaRPr lang="ru-RU" dirty="0"/>
          </a:p>
          <a:p>
            <a:r>
              <a:rPr lang="ru-RU" i="1" dirty="0"/>
              <a:t>Институт русского языка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им</a:t>
            </a:r>
            <a:r>
              <a:rPr lang="ru-RU" i="1" dirty="0"/>
              <a:t>. В.В. Виноградова </a:t>
            </a:r>
            <a:r>
              <a:rPr lang="ru-RU" i="1" dirty="0" smtClean="0"/>
              <a:t>РАН</a:t>
            </a:r>
          </a:p>
          <a:p>
            <a:endParaRPr lang="ru-RU" i="1" dirty="0" smtClean="0"/>
          </a:p>
          <a:p>
            <a:r>
              <a:rPr lang="ru-RU" i="1" dirty="0" smtClean="0"/>
              <a:t>28 .09.2018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Проект «Прожито»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http://prozhito.org/</a:t>
            </a:r>
            <a:endParaRPr lang="ru-RU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785813" y="1428737"/>
            <a:ext cx="7897812" cy="5143536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Мультиязычная</a:t>
            </a:r>
            <a:r>
              <a:rPr lang="ru-RU" sz="2400" dirty="0" smtClean="0"/>
              <a:t> библиотека дневниковых записей «Прожито» дает возможность получать выборки по сложным запросам: авторам, времени, месту, языку записи, а также по упоминаемым в дневниках персонам и ключевым словам.</a:t>
            </a:r>
          </a:p>
          <a:p>
            <a:r>
              <a:rPr lang="ru-RU" sz="2400" i="1" dirty="0" smtClean="0"/>
              <a:t>Развитие проекта</a:t>
            </a:r>
          </a:p>
          <a:p>
            <a:r>
              <a:rPr lang="ru-RU" sz="2400" dirty="0" smtClean="0"/>
              <a:t>Создание электронного архива источников личного происхождения - личные дневники, записные книжки, переписка и пр.</a:t>
            </a:r>
          </a:p>
          <a:p>
            <a:r>
              <a:rPr lang="ru-RU" sz="2400" dirty="0" smtClean="0"/>
              <a:t>Создание стандарта электронной публикации источников личного происхождения.</a:t>
            </a:r>
          </a:p>
          <a:p>
            <a:r>
              <a:rPr lang="ru-RU" sz="2400" dirty="0" smtClean="0"/>
              <a:t>Расширение географических и хронологических рамок проекта.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Проект «Устная история» </a:t>
            </a:r>
            <a:r>
              <a:rPr lang="en-US" b="1" dirty="0" smtClean="0"/>
              <a:t>http://oralhistory.ru/</a:t>
            </a:r>
            <a:endParaRPr lang="ru-RU" b="1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857250" y="1428736"/>
            <a:ext cx="8001000" cy="5000639"/>
          </a:xfrm>
        </p:spPr>
        <p:txBody>
          <a:bodyPr/>
          <a:lstStyle/>
          <a:p>
            <a:r>
              <a:rPr lang="ru-RU" sz="2200" dirty="0" smtClean="0"/>
              <a:t>Архив мемуарных бесед «Устная история» собирает и публикует беседы по науке, культуре и повседневности ХХ века. Весь объем собранного материала хранится в отделе устной истории Научной библиотеки МГУ имени М.В. Ломоносова. </a:t>
            </a:r>
          </a:p>
          <a:p>
            <a:r>
              <a:rPr lang="ru-RU" sz="2200" dirty="0" smtClean="0"/>
              <a:t>Архив включает аудио- или видеозаписи бесед, тексты их расшифровок с бережной редактурой, фотографии, справочные материалы. </a:t>
            </a:r>
          </a:p>
          <a:p>
            <a:r>
              <a:rPr lang="ru-RU" sz="2200" dirty="0" smtClean="0"/>
              <a:t>Задача проекта - расширение тематического и географического пространства личных свидетельств в архиве с целью формирование единого «пространства памяти» истории России ХХ века.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8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Наиболее известные корпуса русского языка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Национальный </a:t>
            </a:r>
            <a:r>
              <a:rPr lang="ru-RU" sz="2800" dirty="0"/>
              <a:t>корпус русского языка (</a:t>
            </a:r>
            <a:r>
              <a:rPr lang="ru-RU" sz="2800" u="sng" dirty="0">
                <a:hlinkClick r:id="rId2"/>
              </a:rPr>
              <a:t>http://ruscorpora.ru/</a:t>
            </a:r>
            <a:r>
              <a:rPr lang="ru-RU" sz="2800" dirty="0"/>
              <a:t>), </a:t>
            </a:r>
            <a:endParaRPr lang="ru-RU" sz="2800" dirty="0" smtClean="0"/>
          </a:p>
          <a:p>
            <a:r>
              <a:rPr lang="ru-RU" sz="2800" dirty="0" smtClean="0"/>
              <a:t>Генеральный </a:t>
            </a:r>
            <a:r>
              <a:rPr lang="ru-RU" sz="2800" dirty="0"/>
              <a:t>интернет-корпус русского языка (</a:t>
            </a:r>
            <a:r>
              <a:rPr lang="ru-RU" sz="2800" u="sng" dirty="0">
                <a:hlinkClick r:id="rId3"/>
              </a:rPr>
              <a:t>http://www.webcorpora.ru/</a:t>
            </a:r>
            <a:r>
              <a:rPr lang="ru-RU" sz="2800" dirty="0"/>
              <a:t>), </a:t>
            </a:r>
            <a:endParaRPr lang="ru-RU" sz="2800" dirty="0" smtClean="0"/>
          </a:p>
          <a:p>
            <a:r>
              <a:rPr lang="ru-RU" sz="2800" dirty="0" smtClean="0"/>
              <a:t>Интернет-корпус </a:t>
            </a:r>
            <a:r>
              <a:rPr lang="ru-RU" sz="2800" dirty="0"/>
              <a:t>русского языка, созданный в Словацкой академии наук – </a:t>
            </a:r>
            <a:r>
              <a:rPr lang="ru-RU" sz="2800" dirty="0" err="1"/>
              <a:t>Araneum</a:t>
            </a:r>
            <a:r>
              <a:rPr lang="ru-RU" sz="2800" dirty="0"/>
              <a:t> </a:t>
            </a:r>
            <a:r>
              <a:rPr lang="ru-RU" sz="2800" dirty="0" err="1"/>
              <a:t>Russicum</a:t>
            </a:r>
            <a:r>
              <a:rPr lang="ru-RU" sz="2800" dirty="0"/>
              <a:t> (</a:t>
            </a:r>
            <a:r>
              <a:rPr lang="ru-RU" sz="2800" u="sng" dirty="0">
                <a:hlinkClick r:id="rId4"/>
              </a:rPr>
              <a:t>http://sketch.juls.savba.sk/aranea_about/_russicum.html</a:t>
            </a:r>
            <a:r>
              <a:rPr lang="ru-RU" sz="2800" dirty="0"/>
              <a:t>), </a:t>
            </a:r>
            <a:endParaRPr lang="ru-RU" sz="2800" dirty="0" smtClean="0"/>
          </a:p>
          <a:p>
            <a:r>
              <a:rPr lang="ru-RU" sz="2800" dirty="0" smtClean="0"/>
              <a:t>Корпуса </a:t>
            </a:r>
            <a:r>
              <a:rPr lang="ru-RU" sz="2800" dirty="0"/>
              <a:t>звучащей речи (</a:t>
            </a:r>
            <a:r>
              <a:rPr lang="ru-RU" sz="2800" u="sng" dirty="0">
                <a:hlinkClick r:id="rId5"/>
              </a:rPr>
              <a:t>http://spokencorpora.ru/</a:t>
            </a:r>
            <a:r>
              <a:rPr lang="ru-RU" sz="2800" dirty="0"/>
              <a:t>).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Национальный корпус русского языка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В </a:t>
            </a:r>
            <a:r>
              <a:rPr lang="ru-RU" sz="3200" dirty="0"/>
              <a:t>наибольшей степени </a:t>
            </a:r>
            <a:r>
              <a:rPr lang="ru-RU" sz="3200" dirty="0" smtClean="0"/>
              <a:t>концепция наполнения и организации текстового модуля МФ РЯ реализована </a:t>
            </a:r>
            <a:r>
              <a:rPr lang="ru-RU" sz="3200" dirty="0"/>
              <a:t>в проекте Национального корпуса русского языка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НКРЯ можно считать современным воплощением и одновременно развитием идей Машинного фонда русского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Текстовый модуль МФ РЯ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err="1" smtClean="0"/>
              <a:t>Подфонды</a:t>
            </a:r>
            <a:r>
              <a:rPr lang="ru-RU" sz="3200" dirty="0" smtClean="0"/>
              <a:t>:</a:t>
            </a:r>
          </a:p>
          <a:p>
            <a:r>
              <a:rPr lang="ru-RU" sz="3200" dirty="0" smtClean="0"/>
              <a:t>Образцовые тексты – полные авторские тексты крупных мастеров слова</a:t>
            </a:r>
          </a:p>
          <a:p>
            <a:r>
              <a:rPr lang="ru-RU" sz="3200" dirty="0" smtClean="0"/>
              <a:t>Статистические выборки разных жанров, стилей, временных интервалов и т.д.</a:t>
            </a:r>
          </a:p>
          <a:p>
            <a:r>
              <a:rPr lang="ru-RU" sz="3200" dirty="0" smtClean="0"/>
              <a:t>Цитаты на заданные лингвистические явления</a:t>
            </a:r>
          </a:p>
          <a:p>
            <a:r>
              <a:rPr lang="ru-RU" sz="3200" dirty="0" smtClean="0"/>
              <a:t>Речения, пословицы, поговорки, заголовки, надписи и т.д</a:t>
            </a:r>
            <a:r>
              <a:rPr lang="ru-RU" sz="3200" dirty="0" smtClean="0"/>
              <a:t>.</a:t>
            </a:r>
          </a:p>
          <a:p>
            <a:r>
              <a:rPr lang="ru-RU" sz="3200" dirty="0" err="1" smtClean="0"/>
              <a:t>Подфонды</a:t>
            </a:r>
            <a:r>
              <a:rPr lang="ru-RU" sz="3200" dirty="0" smtClean="0"/>
              <a:t> топонимики и ономастики</a:t>
            </a:r>
            <a:endParaRPr lang="en-US" sz="3200" dirty="0" smtClean="0"/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Функциональное разнообразие текстов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b="1" dirty="0" smtClean="0"/>
              <a:t>Письменные тексты </a:t>
            </a:r>
            <a:r>
              <a:rPr lang="ru-RU" sz="3200" dirty="0" smtClean="0"/>
              <a:t>художественной литературы, науки, техники, законов, постановлений, деловых документов</a:t>
            </a:r>
          </a:p>
          <a:p>
            <a:r>
              <a:rPr lang="ru-RU" sz="3200" b="1" dirty="0" smtClean="0"/>
              <a:t>Записи устной речи </a:t>
            </a:r>
            <a:r>
              <a:rPr lang="ru-RU" sz="3200" dirty="0" smtClean="0"/>
              <a:t>– диспуты, ход судопроизводства, собрания, обиходные беседы, реплики, споры, телефонные разговоры, радиопереклички и т.д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Хронологический состав текстов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Древнейший период</a:t>
            </a:r>
          </a:p>
          <a:p>
            <a:r>
              <a:rPr lang="en-US" dirty="0" smtClean="0"/>
              <a:t>XV-XVII</a:t>
            </a:r>
            <a:r>
              <a:rPr lang="ru-RU" dirty="0" smtClean="0"/>
              <a:t> вв. – источники деловой, повествовательной, конфессиональной письменности</a:t>
            </a:r>
          </a:p>
          <a:p>
            <a:r>
              <a:rPr lang="en-US" dirty="0" smtClean="0"/>
              <a:t>XVIII</a:t>
            </a:r>
            <a:r>
              <a:rPr lang="ru-RU" dirty="0" smtClean="0"/>
              <a:t> в. – литература классицизма и сентиментализма, наука</a:t>
            </a:r>
            <a:endParaRPr lang="en-US" dirty="0" smtClean="0"/>
          </a:p>
          <a:p>
            <a:r>
              <a:rPr lang="en-US" dirty="0" smtClean="0"/>
              <a:t>XIX</a:t>
            </a:r>
            <a:r>
              <a:rPr lang="ru-RU" dirty="0" smtClean="0"/>
              <a:t> в. – новая русская литература</a:t>
            </a:r>
            <a:endParaRPr lang="en-US" dirty="0" smtClean="0"/>
          </a:p>
          <a:p>
            <a:r>
              <a:rPr lang="ru-RU" dirty="0" smtClean="0"/>
              <a:t>30-40 гг. </a:t>
            </a:r>
            <a:r>
              <a:rPr lang="en-US" dirty="0" smtClean="0"/>
              <a:t>XIX – XX</a:t>
            </a:r>
            <a:r>
              <a:rPr lang="ru-RU" dirty="0" smtClean="0"/>
              <a:t> вв. – эпоха современного русского языка</a:t>
            </a:r>
          </a:p>
          <a:p>
            <a:r>
              <a:rPr lang="ru-RU" dirty="0" smtClean="0"/>
              <a:t>Диалектные тексты</a:t>
            </a:r>
          </a:p>
          <a:p>
            <a:r>
              <a:rPr lang="ru-RU" dirty="0" smtClean="0"/>
              <a:t>Фольклорные тексты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Общая архитектура НКРЯ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Складывается </a:t>
            </a:r>
            <a:r>
              <a:rPr lang="ru-RU" sz="3200" dirty="0"/>
              <a:t>как из отдельных корпусов, так и из текстовых коллекций внутри одного большого корпуса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Критерием для выделения класса текстов в самостоятельный корпус является наличие особой </a:t>
            </a:r>
            <a:r>
              <a:rPr lang="ru-RU" sz="3200" b="1" dirty="0" smtClean="0"/>
              <a:t>лингвистической разметки </a:t>
            </a:r>
            <a:r>
              <a:rPr lang="ru-RU" sz="3200" dirty="0" smtClean="0"/>
              <a:t>и соответствующих особых параметров поиска.</a:t>
            </a:r>
          </a:p>
          <a:p>
            <a:r>
              <a:rPr lang="ru-RU" sz="3200" dirty="0" smtClean="0"/>
              <a:t>И напротив, однородность разметки позволяет объединить в составе одного корпуса множество разнородных текстов, относящихся к разным функциональным сферам</a:t>
            </a:r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RUSCORPORA.RU</a:t>
            </a:r>
            <a:endParaRPr lang="ru-RU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4375" y="1285861"/>
            <a:ext cx="7969250" cy="51435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dirty="0" smtClean="0"/>
              <a:t>Основной корпус письменных текстов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Синтаксический корпус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Газетный корпус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Корпус региональных газет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Параллельный корпус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Обучающий корпус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B050"/>
                </a:solidFill>
              </a:rPr>
              <a:t>Диалектный корпус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00CC"/>
                </a:solidFill>
              </a:rPr>
              <a:t>Поэтический корпус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Устный корпус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Акцентологический корпус</a:t>
            </a:r>
          </a:p>
          <a:p>
            <a:pPr>
              <a:lnSpc>
                <a:spcPct val="90000"/>
              </a:lnSpc>
            </a:pPr>
            <a:r>
              <a:rPr lang="ru-RU" sz="2000" b="1" dirty="0" err="1" smtClean="0">
                <a:solidFill>
                  <a:srgbClr val="C00000"/>
                </a:solidFill>
              </a:rPr>
              <a:t>Мультимедийный</a:t>
            </a:r>
            <a:r>
              <a:rPr lang="ru-RU" sz="2000" b="1" dirty="0" smtClean="0">
                <a:solidFill>
                  <a:srgbClr val="C00000"/>
                </a:solidFill>
              </a:rPr>
              <a:t> корпус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660033"/>
                </a:solidFill>
              </a:rPr>
              <a:t>Исторический корпус</a:t>
            </a:r>
          </a:p>
          <a:p>
            <a:pPr lvl="1">
              <a:lnSpc>
                <a:spcPct val="90000"/>
              </a:lnSpc>
            </a:pPr>
            <a:r>
              <a:rPr lang="ru-RU" sz="1600" b="1" dirty="0" smtClean="0">
                <a:solidFill>
                  <a:srgbClr val="660033"/>
                </a:solidFill>
              </a:rPr>
              <a:t>Древнерусский</a:t>
            </a:r>
          </a:p>
          <a:p>
            <a:pPr lvl="1">
              <a:lnSpc>
                <a:spcPct val="90000"/>
              </a:lnSpc>
            </a:pPr>
            <a:r>
              <a:rPr lang="ru-RU" sz="1600" b="1" dirty="0" smtClean="0">
                <a:solidFill>
                  <a:srgbClr val="660033"/>
                </a:solidFill>
              </a:rPr>
              <a:t>Старорусский</a:t>
            </a:r>
          </a:p>
          <a:p>
            <a:pPr lvl="1">
              <a:lnSpc>
                <a:spcPct val="90000"/>
              </a:lnSpc>
            </a:pPr>
            <a:r>
              <a:rPr lang="ru-RU" sz="1600" b="1" dirty="0" smtClean="0">
                <a:solidFill>
                  <a:srgbClr val="660033"/>
                </a:solidFill>
              </a:rPr>
              <a:t>Церковнославянский</a:t>
            </a:r>
            <a:endParaRPr lang="ru-RU" sz="2100" b="1" dirty="0" smtClean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Основной корпус письменных текстов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Общий объем – 283,4 </a:t>
            </a:r>
            <a:r>
              <a:rPr lang="ru-RU" sz="3200" dirty="0" err="1" smtClean="0"/>
              <a:t>млн</a:t>
            </a:r>
            <a:r>
              <a:rPr lang="ru-RU" sz="3200" dirty="0" smtClean="0"/>
              <a:t> с/у</a:t>
            </a:r>
          </a:p>
          <a:p>
            <a:r>
              <a:rPr lang="ru-RU" sz="3200" dirty="0" smtClean="0"/>
              <a:t>Тексты</a:t>
            </a:r>
            <a:r>
              <a:rPr lang="en-US" sz="3200" dirty="0" smtClean="0"/>
              <a:t> </a:t>
            </a:r>
            <a:r>
              <a:rPr lang="ru-RU" sz="3200" dirty="0" smtClean="0"/>
              <a:t>2-й пол. </a:t>
            </a:r>
            <a:r>
              <a:rPr lang="en-US" sz="3200" dirty="0" smtClean="0"/>
              <a:t>XX</a:t>
            </a:r>
            <a:r>
              <a:rPr lang="ru-RU" sz="3200" dirty="0" smtClean="0"/>
              <a:t> </a:t>
            </a:r>
            <a:r>
              <a:rPr lang="ru-RU" sz="3200" dirty="0" smtClean="0"/>
              <a:t>– </a:t>
            </a:r>
            <a:r>
              <a:rPr lang="ru-RU" sz="3200" dirty="0" err="1" smtClean="0"/>
              <a:t>нач</a:t>
            </a:r>
            <a:r>
              <a:rPr lang="ru-RU" sz="3200" dirty="0" smtClean="0"/>
              <a:t>. </a:t>
            </a:r>
            <a:r>
              <a:rPr lang="en-US" sz="3200" dirty="0" smtClean="0"/>
              <a:t>XXI</a:t>
            </a:r>
            <a:r>
              <a:rPr lang="ru-RU" sz="3200" dirty="0" smtClean="0"/>
              <a:t> </a:t>
            </a:r>
            <a:r>
              <a:rPr lang="ru-RU" sz="3200" dirty="0" smtClean="0"/>
              <a:t>в. – 153 </a:t>
            </a:r>
            <a:r>
              <a:rPr lang="ru-RU" sz="3200" dirty="0" err="1" smtClean="0"/>
              <a:t>млн</a:t>
            </a:r>
            <a:endParaRPr lang="ru-RU" sz="3200" dirty="0" smtClean="0"/>
          </a:p>
          <a:p>
            <a:r>
              <a:rPr lang="ru-RU" sz="3200" dirty="0" smtClean="0">
                <a:cs typeface="Arial" charset="0"/>
              </a:rPr>
              <a:t>Новейшие (после 2005 г.) тексты  – 23 </a:t>
            </a:r>
            <a:r>
              <a:rPr lang="ru-RU" sz="3200" dirty="0" err="1" smtClean="0">
                <a:cs typeface="Arial" charset="0"/>
              </a:rPr>
              <a:t>млн</a:t>
            </a:r>
            <a:endParaRPr lang="ru-RU" sz="3200" dirty="0" smtClean="0">
              <a:cs typeface="Arial" charset="0"/>
            </a:endParaRPr>
          </a:p>
          <a:p>
            <a:r>
              <a:rPr lang="ru-RU" sz="3200" dirty="0" smtClean="0">
                <a:cs typeface="Arial" charset="0"/>
              </a:rPr>
              <a:t>художественная и нехудожественная проза</a:t>
            </a:r>
          </a:p>
          <a:p>
            <a:r>
              <a:rPr lang="ru-RU" sz="3200" dirty="0" smtClean="0">
                <a:cs typeface="Arial" charset="0"/>
              </a:rPr>
              <a:t>новейшая публицистика (пресса, электронные СМИ, </a:t>
            </a:r>
            <a:r>
              <a:rPr lang="ru-RU" sz="3200" dirty="0" err="1" smtClean="0">
                <a:cs typeface="Arial" charset="0"/>
              </a:rPr>
              <a:t>блогосфера</a:t>
            </a:r>
            <a:r>
              <a:rPr lang="ru-RU" sz="3200" dirty="0" smtClean="0">
                <a:cs typeface="Arial" charset="0"/>
              </a:rPr>
              <a:t>)</a:t>
            </a:r>
          </a:p>
          <a:p>
            <a:r>
              <a:rPr lang="ru-RU" sz="3200" dirty="0" smtClean="0">
                <a:cs typeface="Arial" charset="0"/>
              </a:rPr>
              <a:t>тексты электронной коммуникации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Проект создания Машинного фонда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Идея </a:t>
            </a:r>
            <a:r>
              <a:rPr lang="ru-RU" dirty="0"/>
              <a:t>впервые </a:t>
            </a:r>
            <a:r>
              <a:rPr lang="ru-RU" dirty="0" smtClean="0"/>
              <a:t>сформулирована </a:t>
            </a:r>
            <a:r>
              <a:rPr lang="ru-RU" dirty="0"/>
              <a:t>А.П. Ершовым в </a:t>
            </a:r>
            <a:r>
              <a:rPr lang="ru-RU" dirty="0" smtClean="0"/>
              <a:t>1978г.</a:t>
            </a:r>
          </a:p>
          <a:p>
            <a:r>
              <a:rPr lang="ru-RU" dirty="0" smtClean="0"/>
              <a:t>1-я Всесоюзная конференции по созданию Машинного фонда (1983).</a:t>
            </a:r>
          </a:p>
          <a:p>
            <a:r>
              <a:rPr lang="ru-RU" dirty="0" smtClean="0"/>
              <a:t>Проект, рассчитанный на 15-20 лет.</a:t>
            </a:r>
          </a:p>
          <a:p>
            <a:r>
              <a:rPr lang="ru-RU" dirty="0" smtClean="0"/>
              <a:t>Комплексная программа научных исследований и прикладных разработок по созданию Машинного фонда русского языка на 1986-2000 гг.</a:t>
            </a:r>
          </a:p>
          <a:p>
            <a:r>
              <a:rPr lang="ru-RU" dirty="0" smtClean="0"/>
              <a:t>Сегодня</a:t>
            </a:r>
            <a:r>
              <a:rPr lang="ru-RU" dirty="0"/>
              <a:t>, более тридцати лет спустя, можно сказать, что проект состоялся, хотя и претерпел значительные изменения вследствие произошедших за эти годы общественных и технологических трансформаций.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Диахроническая часть НКРЯ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43050"/>
            <a:ext cx="8229600" cy="45139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dirty="0" smtClean="0"/>
              <a:t>Корпус письменных текстов </a:t>
            </a:r>
            <a:r>
              <a:rPr lang="en-US" sz="3200" dirty="0" smtClean="0"/>
              <a:t>XVIII</a:t>
            </a:r>
            <a:r>
              <a:rPr lang="ru-RU" sz="3200" dirty="0" smtClean="0"/>
              <a:t> – первой пол. </a:t>
            </a:r>
            <a:r>
              <a:rPr lang="en-US" sz="3200" dirty="0" smtClean="0"/>
              <a:t>XX </a:t>
            </a:r>
            <a:r>
              <a:rPr lang="ru-RU" sz="3200" dirty="0" smtClean="0"/>
              <a:t>в. – 130 </a:t>
            </a:r>
            <a:r>
              <a:rPr lang="ru-RU" sz="3200" dirty="0" err="1" smtClean="0"/>
              <a:t>млн</a:t>
            </a:r>
            <a:r>
              <a:rPr lang="ru-RU" sz="3200" dirty="0" smtClean="0"/>
              <a:t> словоупотреблений</a:t>
            </a:r>
          </a:p>
          <a:p>
            <a:pPr>
              <a:lnSpc>
                <a:spcPct val="90000"/>
              </a:lnSpc>
            </a:pPr>
            <a:r>
              <a:rPr lang="ru-RU" sz="3200" dirty="0" smtClean="0"/>
              <a:t>Тексты  1-й пол. ХХ в. – более 72 </a:t>
            </a:r>
            <a:r>
              <a:rPr lang="ru-RU" sz="3200" dirty="0" err="1" smtClean="0"/>
              <a:t>млн</a:t>
            </a:r>
            <a:r>
              <a:rPr lang="ru-RU" sz="3200" dirty="0" smtClean="0"/>
              <a:t> словоупотреблений</a:t>
            </a:r>
          </a:p>
          <a:p>
            <a:pPr>
              <a:lnSpc>
                <a:spcPct val="90000"/>
              </a:lnSpc>
            </a:pPr>
            <a:r>
              <a:rPr lang="ru-RU" sz="3200" dirty="0" smtClean="0"/>
              <a:t>Тексты </a:t>
            </a:r>
            <a:r>
              <a:rPr lang="en-US" sz="3200" dirty="0" smtClean="0"/>
              <a:t>XIX </a:t>
            </a:r>
            <a:r>
              <a:rPr lang="ru-RU" sz="3200" dirty="0" smtClean="0"/>
              <a:t>в. – более 53 </a:t>
            </a:r>
            <a:r>
              <a:rPr lang="ru-RU" sz="3200" dirty="0" err="1" smtClean="0"/>
              <a:t>млн</a:t>
            </a:r>
            <a:r>
              <a:rPr lang="ru-RU" sz="3200" dirty="0" smtClean="0"/>
              <a:t> словоупотреблений</a:t>
            </a:r>
          </a:p>
          <a:p>
            <a:pPr>
              <a:lnSpc>
                <a:spcPct val="90000"/>
              </a:lnSpc>
            </a:pPr>
            <a:r>
              <a:rPr lang="ru-RU" sz="3200" dirty="0" smtClean="0"/>
              <a:t>Тексты </a:t>
            </a:r>
            <a:r>
              <a:rPr lang="en-US" sz="3200" dirty="0" smtClean="0"/>
              <a:t>XVIII </a:t>
            </a:r>
            <a:r>
              <a:rPr lang="ru-RU" sz="3200" dirty="0" smtClean="0"/>
              <a:t>в. – 5 </a:t>
            </a:r>
            <a:r>
              <a:rPr lang="ru-RU" sz="3200" dirty="0" err="1" smtClean="0"/>
              <a:t>млн</a:t>
            </a:r>
            <a:r>
              <a:rPr lang="ru-RU" sz="3200" dirty="0" smtClean="0"/>
              <a:t> словоупотреблений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Корпус современной прессы (газетный)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71612"/>
            <a:ext cx="8229600" cy="458534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Общий объем корпуса - более 228,5 </a:t>
            </a:r>
            <a:r>
              <a:rPr lang="ru-RU" sz="3200" dirty="0" err="1" smtClean="0"/>
              <a:t>млн</a:t>
            </a:r>
            <a:r>
              <a:rPr lang="ru-RU" sz="3200" dirty="0" smtClean="0"/>
              <a:t> словоупотреблений, </a:t>
            </a:r>
          </a:p>
          <a:p>
            <a:r>
              <a:rPr lang="ru-RU" sz="3200" dirty="0" smtClean="0"/>
              <a:t>7 изданий за период 2000-2014 гг.</a:t>
            </a:r>
          </a:p>
          <a:p>
            <a:r>
              <a:rPr lang="ru-RU" sz="3200" dirty="0" smtClean="0"/>
              <a:t>Пропорциональное пополнение по 20 </a:t>
            </a:r>
            <a:r>
              <a:rPr lang="ru-RU" sz="3200" dirty="0" err="1" smtClean="0"/>
              <a:t>млн</a:t>
            </a:r>
            <a:r>
              <a:rPr lang="ru-RU" sz="3200" dirty="0" smtClean="0"/>
              <a:t> за период 2008-2012 гг.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Корпус региональной и зарубежной прессы</a:t>
            </a:r>
          </a:p>
        </p:txBody>
      </p:sp>
      <p:sp>
        <p:nvSpPr>
          <p:cNvPr id="32770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56786"/>
          </a:xfrm>
        </p:spPr>
        <p:txBody>
          <a:bodyPr>
            <a:noAutofit/>
          </a:bodyPr>
          <a:lstStyle/>
          <a:p>
            <a:r>
              <a:rPr lang="ru-RU" sz="3000" dirty="0" smtClean="0"/>
              <a:t>Ядро корпуса – корпус газет Гродненского региона Беларуси и «эталонный корпус» российских региональных газет 2012-2013 </a:t>
            </a:r>
            <a:r>
              <a:rPr lang="ru-RU" sz="3000" dirty="0" smtClean="0"/>
              <a:t>гг.</a:t>
            </a:r>
            <a:endParaRPr lang="ru-RU" sz="3000" dirty="0" smtClean="0"/>
          </a:p>
          <a:p>
            <a:r>
              <a:rPr lang="ru-RU" sz="3000" dirty="0" smtClean="0"/>
              <a:t>ИРЯ </a:t>
            </a:r>
            <a:r>
              <a:rPr lang="ru-RU" sz="3000" dirty="0" smtClean="0"/>
              <a:t>им. В.В. Виноградова РАН </a:t>
            </a:r>
            <a:r>
              <a:rPr lang="ru-RU" sz="3000" dirty="0" smtClean="0"/>
              <a:t>и Гродненский государственный университет им. Янки Купалы </a:t>
            </a:r>
            <a:r>
              <a:rPr lang="ru-RU" sz="3000" dirty="0" smtClean="0"/>
              <a:t>(при </a:t>
            </a:r>
            <a:r>
              <a:rPr lang="ru-RU" sz="3000" dirty="0" smtClean="0"/>
              <a:t>поддержке РГНФ и БРФФИ</a:t>
            </a:r>
            <a:r>
              <a:rPr lang="ru-RU" sz="3000" dirty="0" smtClean="0"/>
              <a:t>).</a:t>
            </a:r>
            <a:endParaRPr lang="ru-RU" sz="3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/>
              <a:t>Малые корпуса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71612"/>
            <a:ext cx="8229600" cy="4585348"/>
          </a:xfrm>
        </p:spPr>
        <p:txBody>
          <a:bodyPr/>
          <a:lstStyle/>
          <a:p>
            <a:pPr>
              <a:defRPr/>
            </a:pPr>
            <a:r>
              <a:rPr lang="ru-RU" sz="3600" dirty="0" smtClean="0"/>
              <a:t>Поэтический корпус - 10 </a:t>
            </a:r>
            <a:r>
              <a:rPr lang="ru-RU" sz="3600" dirty="0" err="1" smtClean="0"/>
              <a:t>млн</a:t>
            </a:r>
            <a:r>
              <a:rPr lang="ru-RU" sz="3600" dirty="0" smtClean="0"/>
              <a:t> с/у</a:t>
            </a:r>
          </a:p>
          <a:p>
            <a:pPr>
              <a:defRPr/>
            </a:pPr>
            <a:r>
              <a:rPr lang="ru-RU" sz="3600" dirty="0" smtClean="0"/>
              <a:t>Устный – 12 </a:t>
            </a:r>
            <a:r>
              <a:rPr lang="ru-RU" sz="3600" dirty="0" err="1" smtClean="0"/>
              <a:t>млн</a:t>
            </a:r>
            <a:r>
              <a:rPr lang="ru-RU" sz="3600" dirty="0" smtClean="0"/>
              <a:t> с/у</a:t>
            </a:r>
          </a:p>
          <a:p>
            <a:pPr>
              <a:defRPr/>
            </a:pPr>
            <a:r>
              <a:rPr lang="ru-RU" sz="3600" dirty="0" smtClean="0"/>
              <a:t>Акцентологический – около 32 </a:t>
            </a:r>
            <a:r>
              <a:rPr lang="ru-RU" sz="3600" dirty="0" err="1" smtClean="0"/>
              <a:t>млн</a:t>
            </a:r>
            <a:endParaRPr lang="ru-RU" sz="3600" dirty="0" smtClean="0"/>
          </a:p>
          <a:p>
            <a:pPr>
              <a:defRPr/>
            </a:pPr>
            <a:r>
              <a:rPr lang="ru-RU" sz="3600" dirty="0" smtClean="0"/>
              <a:t>Синтаксический (</a:t>
            </a:r>
            <a:r>
              <a:rPr lang="ru-RU" sz="3600" dirty="0" err="1" smtClean="0"/>
              <a:t>СинТагРус</a:t>
            </a:r>
            <a:r>
              <a:rPr lang="ru-RU" sz="3600" dirty="0" smtClean="0"/>
              <a:t>) – более 20 тыс. предложений, 1 </a:t>
            </a:r>
            <a:r>
              <a:rPr lang="ru-RU" sz="3600" dirty="0" err="1" smtClean="0"/>
              <a:t>млн</a:t>
            </a:r>
            <a:r>
              <a:rPr lang="ru-RU" sz="3600" dirty="0" smtClean="0"/>
              <a:t> с/у</a:t>
            </a:r>
          </a:p>
          <a:p>
            <a:pPr>
              <a:defRPr/>
            </a:pPr>
            <a:r>
              <a:rPr lang="ru-RU" sz="3600" dirty="0" smtClean="0"/>
              <a:t>Диалектный – 285 тыс. с/у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 smtClean="0"/>
              <a:t>Мультимедийный</a:t>
            </a:r>
            <a:r>
              <a:rPr lang="ru-RU" sz="3200" b="1" dirty="0" smtClean="0"/>
              <a:t> модуль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1357298"/>
            <a:ext cx="8286779" cy="47149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500" b="1" dirty="0" err="1" smtClean="0"/>
              <a:t>Мультимедийный</a:t>
            </a:r>
            <a:r>
              <a:rPr lang="ru-RU" sz="2500" b="1" dirty="0" smtClean="0"/>
              <a:t> корпус </a:t>
            </a:r>
            <a:r>
              <a:rPr lang="ru-RU" sz="2500" dirty="0" smtClean="0"/>
              <a:t>(МУРКО)</a:t>
            </a:r>
          </a:p>
          <a:p>
            <a:pPr>
              <a:lnSpc>
                <a:spcPct val="90000"/>
              </a:lnSpc>
            </a:pPr>
            <a:r>
              <a:rPr lang="ru-RU" sz="2500" dirty="0" smtClean="0"/>
              <a:t>Общий объем – 4,75 </a:t>
            </a:r>
            <a:r>
              <a:rPr lang="ru-RU" sz="2500" dirty="0" err="1" smtClean="0"/>
              <a:t>млн</a:t>
            </a:r>
            <a:r>
              <a:rPr lang="ru-RU" sz="2500" dirty="0" smtClean="0"/>
              <a:t> с/у</a:t>
            </a:r>
          </a:p>
          <a:p>
            <a:pPr>
              <a:lnSpc>
                <a:spcPct val="90000"/>
              </a:lnSpc>
            </a:pPr>
            <a:r>
              <a:rPr lang="ru-RU" sz="2500" dirty="0" smtClean="0"/>
              <a:t>1.1. «Речь кино» - 3,4 </a:t>
            </a:r>
            <a:r>
              <a:rPr lang="ru-RU" sz="2500" dirty="0" err="1" smtClean="0"/>
              <a:t>млн</a:t>
            </a:r>
            <a:r>
              <a:rPr lang="ru-RU" sz="2500" dirty="0" smtClean="0"/>
              <a:t> с/у, 600 часов звучания </a:t>
            </a:r>
          </a:p>
          <a:p>
            <a:pPr>
              <a:lnSpc>
                <a:spcPct val="90000"/>
              </a:lnSpc>
            </a:pPr>
            <a:r>
              <a:rPr lang="ru-RU" sz="2500" dirty="0" smtClean="0"/>
              <a:t>1.2. «Публичная и непубличная устная речь» - </a:t>
            </a:r>
          </a:p>
          <a:p>
            <a:pPr>
              <a:lnSpc>
                <a:spcPct val="90000"/>
              </a:lnSpc>
              <a:buNone/>
            </a:pPr>
            <a:r>
              <a:rPr lang="ru-RU" sz="2500" dirty="0" smtClean="0"/>
              <a:t>             более 1 </a:t>
            </a:r>
            <a:r>
              <a:rPr lang="ru-RU" sz="2500" dirty="0" err="1" smtClean="0"/>
              <a:t>млн</a:t>
            </a:r>
            <a:r>
              <a:rPr lang="ru-RU" sz="2500" dirty="0" smtClean="0"/>
              <a:t> с/у</a:t>
            </a:r>
          </a:p>
          <a:p>
            <a:pPr>
              <a:lnSpc>
                <a:spcPct val="90000"/>
              </a:lnSpc>
            </a:pPr>
            <a:r>
              <a:rPr lang="ru-RU" sz="2500" dirty="0" smtClean="0"/>
              <a:t>1.3. «Художественное и авторское чтение» - 62 тыс. с/у</a:t>
            </a:r>
          </a:p>
          <a:p>
            <a:pPr>
              <a:lnSpc>
                <a:spcPct val="90000"/>
              </a:lnSpc>
            </a:pPr>
            <a:r>
              <a:rPr lang="ru-RU" sz="2500" dirty="0" smtClean="0"/>
              <a:t>1.4. «Театральная речь» – около 100 тыс. с/у</a:t>
            </a:r>
          </a:p>
          <a:p>
            <a:pPr>
              <a:lnSpc>
                <a:spcPct val="90000"/>
              </a:lnSpc>
            </a:pPr>
            <a:r>
              <a:rPr lang="ru-RU" sz="2500" dirty="0" smtClean="0"/>
              <a:t>2. </a:t>
            </a:r>
            <a:r>
              <a:rPr lang="ru-RU" sz="2500" b="1" dirty="0" err="1" smtClean="0"/>
              <a:t>Мультимедийный</a:t>
            </a:r>
            <a:r>
              <a:rPr lang="ru-RU" sz="2500" b="1" dirty="0" smtClean="0"/>
              <a:t> параллельный корпус (</a:t>
            </a:r>
            <a:r>
              <a:rPr lang="ru-RU" sz="2500" b="1" dirty="0" err="1" smtClean="0"/>
              <a:t>МультиПарК</a:t>
            </a:r>
            <a:r>
              <a:rPr lang="ru-RU" sz="2500" b="1" dirty="0" smtClean="0"/>
              <a:t>) </a:t>
            </a:r>
          </a:p>
          <a:p>
            <a:pPr>
              <a:lnSpc>
                <a:spcPct val="90000"/>
              </a:lnSpc>
            </a:pPr>
            <a:r>
              <a:rPr lang="ru-RU" sz="2500" dirty="0" smtClean="0"/>
              <a:t>2.1. Русский </a:t>
            </a:r>
            <a:r>
              <a:rPr lang="ru-RU" sz="2500" dirty="0" err="1" smtClean="0"/>
              <a:t>МультиПарК</a:t>
            </a:r>
            <a:r>
              <a:rPr lang="ru-RU" sz="2500" dirty="0" smtClean="0"/>
              <a:t> – 9 постановок «Ревизора»</a:t>
            </a:r>
          </a:p>
          <a:p>
            <a:pPr>
              <a:lnSpc>
                <a:spcPct val="90000"/>
              </a:lnSpc>
            </a:pPr>
            <a:r>
              <a:rPr lang="ru-RU" sz="2500" dirty="0" smtClean="0"/>
              <a:t>2.2. Англо-русский </a:t>
            </a:r>
            <a:r>
              <a:rPr lang="ru-RU" sz="2500" dirty="0" err="1" smtClean="0"/>
              <a:t>МультиПарК</a:t>
            </a:r>
            <a:endParaRPr lang="ru-RU" sz="25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Параллельные корпуса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1571612"/>
            <a:ext cx="8183591" cy="478632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Параллельный корпус НКРЯ – это семейство 16 двуязычных корпусов и 1 многоязычного (12 языков) 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Общий объем - 72,5 </a:t>
            </a:r>
            <a:r>
              <a:rPr lang="ru-RU" sz="2800" dirty="0" err="1" smtClean="0"/>
              <a:t>млн</a:t>
            </a:r>
            <a:r>
              <a:rPr lang="ru-RU" sz="2800" dirty="0" smtClean="0"/>
              <a:t> с/у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Самые большие: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англо-русский и русско-английский – 24,5 </a:t>
            </a:r>
            <a:r>
              <a:rPr lang="ru-RU" sz="2800" dirty="0" err="1" smtClean="0"/>
              <a:t>млн</a:t>
            </a:r>
            <a:r>
              <a:rPr lang="ru-RU" sz="2800" dirty="0" smtClean="0"/>
              <a:t> с/у,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немецко-русский и русско-немецкий - более 10 </a:t>
            </a:r>
            <a:r>
              <a:rPr lang="ru-RU" sz="2800" dirty="0" err="1" smtClean="0"/>
              <a:t>млн</a:t>
            </a:r>
            <a:r>
              <a:rPr lang="ru-RU" sz="2800" dirty="0" smtClean="0"/>
              <a:t> с/у,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русско-украинский – более 9 </a:t>
            </a:r>
            <a:r>
              <a:rPr lang="ru-RU" sz="2800" dirty="0" err="1" smtClean="0"/>
              <a:t>млн</a:t>
            </a:r>
            <a:r>
              <a:rPr lang="ru-RU" sz="2800" dirty="0" smtClean="0"/>
              <a:t>, русско-белорусский – более 8 </a:t>
            </a:r>
            <a:r>
              <a:rPr lang="ru-RU" sz="2800" dirty="0" err="1" smtClean="0"/>
              <a:t>млн</a:t>
            </a:r>
            <a:r>
              <a:rPr lang="ru-RU" sz="2800" dirty="0" smtClean="0"/>
              <a:t>, русско-польский – более 6 </a:t>
            </a:r>
            <a:r>
              <a:rPr lang="ru-RU" sz="2800" dirty="0" err="1" smtClean="0"/>
              <a:t>млн</a:t>
            </a:r>
            <a:r>
              <a:rPr lang="ru-RU" sz="2800" dirty="0" smtClean="0"/>
              <a:t> с/у.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Создание новых параллельных корпусов</a:t>
            </a:r>
          </a:p>
        </p:txBody>
      </p:sp>
      <p:sp>
        <p:nvSpPr>
          <p:cNvPr id="43011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/>
              <a:t>Армянский</a:t>
            </a:r>
            <a:r>
              <a:rPr lang="ru-RU" sz="2800" dirty="0" smtClean="0"/>
              <a:t> (2,1 </a:t>
            </a:r>
            <a:r>
              <a:rPr lang="ru-RU" sz="2800" dirty="0" err="1" smtClean="0"/>
              <a:t>млн</a:t>
            </a:r>
            <a:r>
              <a:rPr lang="ru-RU" sz="2800" dirty="0" smtClean="0"/>
              <a:t> с/у)</a:t>
            </a:r>
          </a:p>
          <a:p>
            <a:r>
              <a:rPr lang="ru-RU" sz="2800" b="1" dirty="0" smtClean="0"/>
              <a:t>Болгарский</a:t>
            </a:r>
            <a:r>
              <a:rPr lang="ru-RU" sz="2800" dirty="0" smtClean="0"/>
              <a:t> (русско-болгарский, 3,6 </a:t>
            </a:r>
            <a:r>
              <a:rPr lang="ru-RU" sz="2800" dirty="0" err="1" smtClean="0"/>
              <a:t>млн</a:t>
            </a:r>
            <a:r>
              <a:rPr lang="ru-RU" sz="2800" dirty="0" smtClean="0"/>
              <a:t> с/у)</a:t>
            </a:r>
          </a:p>
          <a:p>
            <a:r>
              <a:rPr lang="ru-RU" sz="2800" b="1" dirty="0" smtClean="0"/>
              <a:t>Испанский</a:t>
            </a:r>
            <a:r>
              <a:rPr lang="ru-RU" sz="2800" dirty="0" smtClean="0"/>
              <a:t> (1,3 </a:t>
            </a:r>
            <a:r>
              <a:rPr lang="ru-RU" sz="2800" dirty="0" err="1" smtClean="0"/>
              <a:t>млн</a:t>
            </a:r>
            <a:r>
              <a:rPr lang="ru-RU" sz="2800" dirty="0" smtClean="0"/>
              <a:t>)</a:t>
            </a:r>
          </a:p>
          <a:p>
            <a:r>
              <a:rPr lang="ru-RU" sz="2800" b="1" dirty="0" smtClean="0"/>
              <a:t>Итальянский</a:t>
            </a:r>
            <a:r>
              <a:rPr lang="ru-RU" sz="2800" dirty="0" smtClean="0"/>
              <a:t> (4,5 </a:t>
            </a:r>
            <a:r>
              <a:rPr lang="ru-RU" sz="2800" dirty="0" err="1" smtClean="0"/>
              <a:t>млн</a:t>
            </a:r>
            <a:r>
              <a:rPr lang="ru-RU" sz="2800" dirty="0" smtClean="0"/>
              <a:t>)</a:t>
            </a:r>
          </a:p>
          <a:p>
            <a:r>
              <a:rPr lang="ru-RU" sz="2800" b="1" dirty="0" smtClean="0"/>
              <a:t>Латышский</a:t>
            </a:r>
            <a:r>
              <a:rPr lang="ru-RU" sz="2800" dirty="0" smtClean="0"/>
              <a:t> (730 тыс. с/у)</a:t>
            </a:r>
          </a:p>
          <a:p>
            <a:r>
              <a:rPr lang="ru-RU" sz="2800" b="1" dirty="0" smtClean="0"/>
              <a:t>Французский</a:t>
            </a:r>
            <a:r>
              <a:rPr lang="ru-RU" sz="2800" dirty="0" smtClean="0"/>
              <a:t> (2,2 </a:t>
            </a:r>
            <a:r>
              <a:rPr lang="ru-RU" sz="2800" dirty="0" err="1" smtClean="0"/>
              <a:t>млн</a:t>
            </a:r>
            <a:r>
              <a:rPr lang="ru-RU" sz="2800" dirty="0" smtClean="0"/>
              <a:t> с/у)</a:t>
            </a:r>
          </a:p>
          <a:p>
            <a:r>
              <a:rPr lang="ru-RU" sz="2800" b="1" dirty="0" smtClean="0"/>
              <a:t>Эстонский </a:t>
            </a:r>
            <a:r>
              <a:rPr lang="ru-RU" sz="2800" dirty="0" smtClean="0"/>
              <a:t>(400 тыс. с/у)</a:t>
            </a:r>
          </a:p>
          <a:p>
            <a:r>
              <a:rPr lang="ru-RU" sz="2800" b="1" dirty="0" smtClean="0"/>
              <a:t>Шведский </a:t>
            </a:r>
            <a:r>
              <a:rPr lang="ru-RU" sz="2800" dirty="0" smtClean="0"/>
              <a:t>(400 тыс. с/у)</a:t>
            </a:r>
          </a:p>
          <a:p>
            <a:r>
              <a:rPr lang="ru-RU" sz="2800" b="1" dirty="0" smtClean="0"/>
              <a:t>Китайский</a:t>
            </a:r>
            <a:r>
              <a:rPr lang="ru-RU" sz="2800" dirty="0" smtClean="0"/>
              <a:t> (180 тыс. с/у)</a:t>
            </a:r>
          </a:p>
          <a:p>
            <a:r>
              <a:rPr lang="ru-RU" sz="2800" b="1" dirty="0" smtClean="0"/>
              <a:t>Бурятский</a:t>
            </a:r>
            <a:r>
              <a:rPr lang="ru-RU" sz="2800" dirty="0" smtClean="0"/>
              <a:t> (120 тыс. с/у)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Модуль исторических корпусов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ru-RU" sz="3200" dirty="0" smtClean="0"/>
          </a:p>
          <a:p>
            <a:r>
              <a:rPr lang="ru-RU" sz="3200" dirty="0" err="1" smtClean="0"/>
              <a:t>Подкорпус</a:t>
            </a:r>
            <a:r>
              <a:rPr lang="ru-RU" sz="3200" dirty="0" smtClean="0"/>
              <a:t> древнерусских текстов XI-XIII вв.</a:t>
            </a:r>
          </a:p>
          <a:p>
            <a:r>
              <a:rPr lang="ru-RU" sz="3200" dirty="0" err="1" smtClean="0"/>
              <a:t>Подкорпус</a:t>
            </a:r>
            <a:r>
              <a:rPr lang="ru-RU" sz="3200" dirty="0" smtClean="0"/>
              <a:t> берестяных грамот</a:t>
            </a:r>
          </a:p>
          <a:p>
            <a:r>
              <a:rPr lang="ru-RU" sz="3200" dirty="0" smtClean="0"/>
              <a:t>Корпус памятников среднерусского периода (XIV—XVII вв.) – более 7 </a:t>
            </a:r>
            <a:r>
              <a:rPr lang="ru-RU" sz="3200" dirty="0" err="1" smtClean="0"/>
              <a:t>млн</a:t>
            </a:r>
            <a:r>
              <a:rPr lang="ru-RU" sz="3200" dirty="0" smtClean="0"/>
              <a:t> с/у</a:t>
            </a:r>
          </a:p>
          <a:p>
            <a:r>
              <a:rPr lang="ru-RU" sz="3200" dirty="0" smtClean="0"/>
              <a:t>Корпус </a:t>
            </a:r>
            <a:r>
              <a:rPr lang="ru-RU" sz="3200" dirty="0" smtClean="0"/>
              <a:t>церковнославянских текстов – 4,7 </a:t>
            </a:r>
            <a:r>
              <a:rPr lang="ru-RU" sz="3200" dirty="0" err="1" smtClean="0"/>
              <a:t>млн</a:t>
            </a:r>
            <a:r>
              <a:rPr lang="ru-RU" sz="3200" dirty="0" smtClean="0"/>
              <a:t> с/у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Метатекстовая аннотация</a:t>
            </a:r>
            <a:r>
              <a:rPr lang="ru-RU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1827213"/>
            <a:ext cx="8183591" cy="445928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Информация, приписанная каждому тексту в целом. </a:t>
            </a:r>
            <a:r>
              <a:rPr lang="ru-RU" sz="2800" dirty="0" smtClean="0"/>
              <a:t>Указывает:</a:t>
            </a:r>
            <a:endParaRPr lang="ru-RU" sz="2800" dirty="0" smtClean="0"/>
          </a:p>
          <a:p>
            <a:r>
              <a:rPr lang="ru-RU" sz="2800" dirty="0" smtClean="0"/>
              <a:t> «внешние» признаки (автор, его пол, возраст, дата создания текста, целевая аудитория, место и время издания), </a:t>
            </a:r>
          </a:p>
          <a:p>
            <a:r>
              <a:rPr lang="ru-RU" sz="2800" dirty="0" smtClean="0"/>
              <a:t>собственно текстовые категории (сфера функционирования, жанровая и стилистическая принадлежность, тематика).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Морфологическая аннотация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43050"/>
            <a:ext cx="8229600" cy="4513910"/>
          </a:xfrm>
        </p:spPr>
        <p:txBody>
          <a:bodyPr/>
          <a:lstStyle/>
          <a:p>
            <a:r>
              <a:rPr lang="ru-RU" sz="3200" dirty="0" smtClean="0"/>
              <a:t>В тегах указана лексема (словарная форма), которой принадлежит данная словоформа,</a:t>
            </a:r>
          </a:p>
          <a:p>
            <a:r>
              <a:rPr lang="ru-RU" sz="3200" dirty="0" smtClean="0"/>
              <a:t>информация о части речи,</a:t>
            </a:r>
          </a:p>
          <a:p>
            <a:r>
              <a:rPr lang="ru-RU" sz="3200" dirty="0" smtClean="0"/>
              <a:t>набор грамматических признаков.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Задачи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Комплексная автоматизация </a:t>
            </a:r>
            <a:r>
              <a:rPr lang="ru-RU" sz="3200" dirty="0"/>
              <a:t>лингвистических исследований и прикладных </a:t>
            </a:r>
            <a:r>
              <a:rPr lang="ru-RU" sz="3200" dirty="0" smtClean="0"/>
              <a:t>разработок. </a:t>
            </a:r>
          </a:p>
          <a:p>
            <a:r>
              <a:rPr lang="ru-RU" sz="3200" dirty="0" smtClean="0"/>
              <a:t>Создание компонентов лингвистического обеспечения задач информатики.</a:t>
            </a:r>
          </a:p>
          <a:p>
            <a:r>
              <a:rPr lang="ru-RU" sz="3200" dirty="0" smtClean="0"/>
              <a:t>Информатизация научных исследований в русистике.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Семантическая аннотация</a:t>
            </a:r>
            <a:r>
              <a:rPr lang="ru-RU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Теги, сопровождающие словоформу, содержат сведения о семантике слова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Таксономические классы</a:t>
            </a:r>
            <a:r>
              <a:rPr lang="ru-RU" dirty="0" smtClean="0"/>
              <a:t>: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для предметных имен – лица, животные, растения, вещества и материалы и др. </a:t>
            </a:r>
          </a:p>
          <a:p>
            <a:r>
              <a:rPr lang="ru-RU" b="1" dirty="0" smtClean="0"/>
              <a:t>Деривационные классы</a:t>
            </a:r>
            <a:r>
              <a:rPr lang="ru-RU" dirty="0" smtClean="0"/>
              <a:t>: уменьшительные, увеличительные, отглагольные, </a:t>
            </a:r>
            <a:r>
              <a:rPr lang="ru-RU" dirty="0" err="1" smtClean="0"/>
              <a:t>отадъективные</a:t>
            </a:r>
            <a:r>
              <a:rPr lang="ru-RU" dirty="0" smtClean="0"/>
              <a:t> имена и пр.</a:t>
            </a:r>
          </a:p>
          <a:p>
            <a:r>
              <a:rPr lang="ru-RU" b="1" dirty="0" smtClean="0"/>
              <a:t>Лексико-грамматические разряды</a:t>
            </a:r>
            <a:r>
              <a:rPr lang="ru-RU" dirty="0" smtClean="0"/>
              <a:t>: конкретные, отвлеченные, собирательные, вещественные существительные; качественные, относительные, притяжательные прилагательные.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НКРЯ 2018</a:t>
            </a:r>
            <a:b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Актуальные задачи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500" b="1" dirty="0" smtClean="0"/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rgbClr val="CC3399"/>
                </a:solidFill>
              </a:rPr>
              <a:t>Пополнение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rgbClr val="CC3399"/>
                </a:solidFill>
              </a:rPr>
              <a:t>Создание новых корпусов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rgbClr val="0000CC"/>
                </a:solidFill>
              </a:rPr>
              <a:t>Совершенствование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chemeClr val="hlink"/>
                </a:solidFill>
              </a:rPr>
              <a:t>Новые лингвистические продукты на базе НКРЯ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rgbClr val="7030A0"/>
                </a:solidFill>
              </a:rPr>
              <a:t>Интеграция с другими лингвистическими ресурсами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rgbClr val="0070C0"/>
                </a:solidFill>
              </a:rPr>
              <a:t>Использование педагогических возможностей корпуса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5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500" dirty="0" smtClean="0">
              <a:solidFill>
                <a:srgbClr val="CC3399"/>
              </a:solidFill>
            </a:endParaRPr>
          </a:p>
          <a:p>
            <a:pPr>
              <a:lnSpc>
                <a:spcPct val="90000"/>
              </a:lnSpc>
            </a:pPr>
            <a:endParaRPr lang="ru-RU" sz="25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Создание новых корпусов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Создание корпусов «периферийных» вариантов русского языка: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региональные варианты русского языка (русский в Казахстане, Беларуси, на Дальнем Востоке и др.) 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hlinkClick r:id="rId2"/>
              </a:rPr>
              <a:t>Русский учебный корпус</a:t>
            </a:r>
            <a:r>
              <a:rPr lang="ru-RU" sz="2800" b="1" dirty="0" smtClean="0"/>
              <a:t> - </a:t>
            </a:r>
            <a:r>
              <a:rPr lang="ru-RU" sz="2800" dirty="0" smtClean="0"/>
              <a:t>устная и письменная речь двух категорий нестандартных говорящих: изучающих русский язык как иностранный и так называемых </a:t>
            </a:r>
            <a:r>
              <a:rPr lang="ru-RU" sz="2800" dirty="0" err="1" smtClean="0"/>
              <a:t>эритажных</a:t>
            </a:r>
            <a:r>
              <a:rPr lang="ru-RU" sz="2800" dirty="0" smtClean="0"/>
              <a:t> говорящих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hlinkClick r:id="rId3"/>
              </a:rPr>
              <a:t>Корпус русских учебных текстов (КРУТ)</a:t>
            </a:r>
            <a:r>
              <a:rPr lang="ru-RU" sz="2800" b="1" dirty="0" smtClean="0"/>
              <a:t> - </a:t>
            </a:r>
            <a:r>
              <a:rPr lang="ru-RU" sz="2800" dirty="0" smtClean="0"/>
              <a:t>тексты на русском языке, написанные студентами разных вузов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http://web-corpora.net/</a:t>
            </a:r>
            <a:r>
              <a:rPr lang="ru-RU" sz="2800" dirty="0" smtClean="0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Интеграция с другими лингвистическими ресурсами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00174"/>
            <a:ext cx="8229600" cy="46567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Ссылки между НКРЯ и сайтом </a:t>
            </a:r>
            <a:r>
              <a:rPr lang="en-US" sz="2800" dirty="0" smtClean="0"/>
              <a:t>http://dic.academic.ru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Возможность посмотреть, как любое слово из текста представлено в словарях: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толковых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этимологических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фразеологических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словарях синонимов и антонимов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энциклопедических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Новые лингвистические продукты на базе НКРЯ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660033"/>
                </a:solidFill>
              </a:rPr>
              <a:t>Русская корпусная грамматика </a:t>
            </a:r>
            <a:r>
              <a:rPr lang="en-US" sz="2800" b="1" dirty="0" smtClean="0">
                <a:solidFill>
                  <a:srgbClr val="660033"/>
                </a:solidFill>
              </a:rPr>
              <a:t>http://rusgram.ru/</a:t>
            </a:r>
            <a:endParaRPr lang="ru-RU" sz="2800" b="1" dirty="0" smtClean="0">
              <a:solidFill>
                <a:srgbClr val="660033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dirty="0" smtClean="0"/>
              <a:t>Имеет гипертекстовую организацию.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Представляет собой описание разделов грамматики на основе данных НКРЯ.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Включает: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описание зон вариативности,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результаты статистической обработки корпусных данных, 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корпус иллюстративных примеров, 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библиографическую зону.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Образовательный портал Национального корпуса русского языка  </a:t>
            </a:r>
            <a:r>
              <a:rPr lang="en-US" sz="3200" b="1" dirty="0" smtClean="0"/>
              <a:t>studiorum.ru</a:t>
            </a:r>
            <a:endParaRPr lang="ru-RU" sz="3200" b="1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36"/>
            <a:ext cx="8229600" cy="4728224"/>
          </a:xfrm>
        </p:spPr>
        <p:txBody>
          <a:bodyPr>
            <a:normAutofit/>
          </a:bodyPr>
          <a:lstStyle/>
          <a:p>
            <a:r>
              <a:rPr lang="ru-RU" sz="2800" dirty="0" smtClean="0">
                <a:cs typeface="Arial" charset="0"/>
              </a:rPr>
              <a:t>Корпусные методы в русистике</a:t>
            </a:r>
          </a:p>
          <a:p>
            <a:r>
              <a:rPr lang="ru-RU" sz="2800" dirty="0" smtClean="0"/>
              <a:t>Методические разработки «Использование Национального корпуса русского языка в преподавании филологических дисциплин»</a:t>
            </a:r>
          </a:p>
          <a:p>
            <a:r>
              <a:rPr lang="ru-RU" sz="2800" dirty="0" smtClean="0">
                <a:cs typeface="Arial" charset="0"/>
              </a:rPr>
              <a:t>Семинар в компьютерном классе</a:t>
            </a:r>
          </a:p>
          <a:p>
            <a:r>
              <a:rPr lang="ru-RU" sz="2800" dirty="0" smtClean="0"/>
              <a:t>Литература по корпусной лингвистике</a:t>
            </a:r>
          </a:p>
          <a:p>
            <a:r>
              <a:rPr lang="ru-RU" sz="2800" dirty="0" smtClean="0"/>
              <a:t>Полезные ссылки</a:t>
            </a:r>
          </a:p>
          <a:p>
            <a:r>
              <a:rPr lang="ru-RU" sz="2800" dirty="0" smtClean="0"/>
              <a:t>Форум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1428760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Спасибо за внимание</a:t>
            </a:r>
            <a:r>
              <a:rPr lang="ru-RU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643966" cy="85725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Комплексная автоматизация лингвистических исследований в русистике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9966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1) </a:t>
            </a:r>
            <a:r>
              <a:rPr lang="ru-RU" sz="2800" i="1" dirty="0" smtClean="0"/>
              <a:t>Оснащение</a:t>
            </a:r>
            <a:r>
              <a:rPr lang="ru-RU" sz="2800" dirty="0" smtClean="0"/>
              <a:t> современными вычислительными машинами с перспективой их объединения в </a:t>
            </a:r>
            <a:r>
              <a:rPr lang="ru-RU" sz="2800" i="1" dirty="0" smtClean="0"/>
              <a:t>вычислительную сеть;</a:t>
            </a:r>
          </a:p>
          <a:p>
            <a:r>
              <a:rPr lang="ru-RU" sz="2800" dirty="0" smtClean="0"/>
              <a:t>2) </a:t>
            </a:r>
            <a:r>
              <a:rPr lang="ru-RU" sz="2800" i="1" dirty="0" smtClean="0"/>
              <a:t>Накопление</a:t>
            </a:r>
            <a:r>
              <a:rPr lang="ru-RU" sz="2800" dirty="0" smtClean="0"/>
              <a:t> на машинных носителях и в базах данных главнейших </a:t>
            </a:r>
            <a:r>
              <a:rPr lang="ru-RU" sz="2800" i="1" dirty="0" smtClean="0"/>
              <a:t>источников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3) Создание </a:t>
            </a:r>
            <a:r>
              <a:rPr lang="ru-RU" sz="2800" i="1" dirty="0" smtClean="0"/>
              <a:t>программных средств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4) Развитие </a:t>
            </a:r>
            <a:r>
              <a:rPr lang="ru-RU" sz="2800" i="1" dirty="0" smtClean="0"/>
              <a:t>прикладных направлений </a:t>
            </a:r>
            <a:r>
              <a:rPr lang="ru-RU" sz="2800" dirty="0" smtClean="0"/>
              <a:t>(лексикография, </a:t>
            </a:r>
            <a:r>
              <a:rPr lang="ru-RU" sz="2800" dirty="0" err="1" smtClean="0"/>
              <a:t>терминоведение</a:t>
            </a:r>
            <a:r>
              <a:rPr lang="ru-RU" sz="2800" dirty="0" smtClean="0"/>
              <a:t>, автоматическая обработка данных на естественном языке) как </a:t>
            </a:r>
            <a:r>
              <a:rPr lang="ru-RU" sz="2800" i="1" dirty="0" smtClean="0"/>
              <a:t>составной части академической русистики.</a:t>
            </a:r>
          </a:p>
          <a:p>
            <a:pPr algn="r"/>
            <a:r>
              <a:rPr lang="ru-RU" sz="2600" i="1" dirty="0" smtClean="0"/>
              <a:t>(В. Андрющенко 20 июля 1992 г.)</a:t>
            </a:r>
            <a:endParaRPr lang="ru-RU" sz="2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Архитектура МФ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dirty="0" err="1" smtClean="0"/>
              <a:t>Программно-источниковые</a:t>
            </a:r>
            <a:r>
              <a:rPr lang="ru-RU" sz="3300" b="1" dirty="0" smtClean="0"/>
              <a:t> фонды</a:t>
            </a:r>
            <a:r>
              <a:rPr lang="ru-RU" sz="3300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ru-RU" sz="3000" dirty="0" smtClean="0"/>
              <a:t>Генеральный словник</a:t>
            </a:r>
          </a:p>
          <a:p>
            <a:pPr lvl="1">
              <a:buFont typeface="Courier New" pitchFamily="49" charset="0"/>
              <a:buChar char="o"/>
            </a:pPr>
            <a:r>
              <a:rPr lang="ru-RU" sz="3000" dirty="0" smtClean="0"/>
              <a:t>Словарный</a:t>
            </a:r>
          </a:p>
          <a:p>
            <a:pPr lvl="1">
              <a:buFont typeface="Courier New" pitchFamily="49" charset="0"/>
              <a:buChar char="o"/>
            </a:pPr>
            <a:r>
              <a:rPr lang="ru-RU" sz="3000" dirty="0" smtClean="0"/>
              <a:t>Текстовый</a:t>
            </a:r>
          </a:p>
          <a:p>
            <a:pPr lvl="1">
              <a:buFont typeface="Courier New" pitchFamily="49" charset="0"/>
              <a:buChar char="o"/>
            </a:pPr>
            <a:r>
              <a:rPr lang="ru-RU" sz="3000" dirty="0" smtClean="0"/>
              <a:t>Грамматический</a:t>
            </a:r>
          </a:p>
          <a:p>
            <a:pPr lvl="1">
              <a:buFont typeface="Courier New" pitchFamily="49" charset="0"/>
              <a:buChar char="o"/>
            </a:pPr>
            <a:r>
              <a:rPr lang="ru-RU" sz="3000" dirty="0" smtClean="0"/>
              <a:t>Терминологический</a:t>
            </a:r>
          </a:p>
          <a:p>
            <a:pPr lvl="1">
              <a:buFont typeface="Courier New" pitchFamily="49" charset="0"/>
              <a:buChar char="o"/>
            </a:pPr>
            <a:r>
              <a:rPr lang="ru-RU" sz="3000" dirty="0" smtClean="0"/>
              <a:t>Диалектологический</a:t>
            </a:r>
          </a:p>
          <a:p>
            <a:pPr lvl="1">
              <a:buFont typeface="Courier New" pitchFamily="49" charset="0"/>
              <a:buChar char="o"/>
            </a:pPr>
            <a:r>
              <a:rPr lang="ru-RU" sz="3000" dirty="0" smtClean="0"/>
              <a:t>Исторический</a:t>
            </a:r>
          </a:p>
          <a:p>
            <a:pPr lvl="1">
              <a:buFont typeface="Courier New" pitchFamily="49" charset="0"/>
              <a:buChar char="o"/>
            </a:pPr>
            <a:r>
              <a:rPr lang="ru-RU" sz="3000" dirty="0" smtClean="0"/>
              <a:t>Фонетический</a:t>
            </a:r>
          </a:p>
          <a:p>
            <a:pPr lvl="1">
              <a:buFont typeface="Courier New" pitchFamily="49" charset="0"/>
              <a:buChar char="o"/>
            </a:pPr>
            <a:r>
              <a:rPr lang="ru-RU" sz="3000" dirty="0" smtClean="0"/>
              <a:t>Лингвистический</a:t>
            </a:r>
          </a:p>
          <a:p>
            <a:r>
              <a:rPr lang="ru-RU" sz="2900" b="1" dirty="0" smtClean="0"/>
              <a:t>Программная система</a:t>
            </a:r>
          </a:p>
          <a:p>
            <a:pPr lvl="1">
              <a:buFont typeface="Courier New" pitchFamily="49" charset="0"/>
              <a:buChar char="o"/>
            </a:pPr>
            <a:r>
              <a:rPr lang="ru-RU" sz="3100" dirty="0" err="1" smtClean="0"/>
              <a:t>Программно-источниковый</a:t>
            </a:r>
            <a:r>
              <a:rPr lang="ru-RU" sz="3100" dirty="0" smtClean="0"/>
              <a:t> пакет </a:t>
            </a:r>
            <a:r>
              <a:rPr lang="en-US" sz="3100" dirty="0" smtClean="0"/>
              <a:t>UNILEX+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Прикладные задачи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Авторская подготовка научных трудов на компьютере непосредственно  в полиграфической форме и с использованием компонентов МФ.</a:t>
            </a:r>
          </a:p>
          <a:p>
            <a:r>
              <a:rPr lang="ru-RU" dirty="0" smtClean="0"/>
              <a:t>Авторская разработка словарной БД с использованием компонентов МФ русского языка и с последующей автоматической подготовкой оригинал-макета словаря.</a:t>
            </a:r>
          </a:p>
          <a:p>
            <a:r>
              <a:rPr lang="ru-RU" dirty="0" smtClean="0"/>
              <a:t>Обучение филологов информатике, автоматизации филологических исследований, работе с компонентами МФ русского языка.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Результаты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853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Начало работы над реализацией программы дало толчок к развитию отечественной компьютерной и корпусной лингвистики.</a:t>
            </a:r>
          </a:p>
          <a:p>
            <a:r>
              <a:rPr lang="ru-RU" sz="2800" dirty="0" smtClean="0"/>
              <a:t>В </a:t>
            </a:r>
            <a:r>
              <a:rPr lang="ru-RU" sz="2800" dirty="0"/>
              <a:t>настоящее время создано немало электронных ресурсов, которые успешно используются в научных филологических исследованиях и преподавании русского языка.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Электронные ресурсы в филологии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85348"/>
          </a:xfrm>
        </p:spPr>
        <p:txBody>
          <a:bodyPr/>
          <a:lstStyle/>
          <a:p>
            <a:r>
              <a:rPr lang="ru-RU" sz="3200" dirty="0" smtClean="0"/>
              <a:t>Электронные библиотеки </a:t>
            </a:r>
          </a:p>
          <a:p>
            <a:r>
              <a:rPr lang="ru-RU" sz="3200" dirty="0" smtClean="0"/>
              <a:t>Лингвистические корпуса текстов </a:t>
            </a:r>
          </a:p>
          <a:p>
            <a:r>
              <a:rPr lang="ru-RU" sz="3200" dirty="0" smtClean="0"/>
              <a:t>Ресурсы </a:t>
            </a:r>
            <a:r>
              <a:rPr lang="ru-RU" sz="3200" dirty="0"/>
              <a:t>на основе корпусов </a:t>
            </a:r>
            <a:r>
              <a:rPr lang="ru-RU" sz="3200" dirty="0" smtClean="0"/>
              <a:t> </a:t>
            </a:r>
          </a:p>
          <a:p>
            <a:pPr lvl="1"/>
            <a:r>
              <a:rPr lang="ru-RU" sz="3200" dirty="0" smtClean="0"/>
              <a:t>корпусные </a:t>
            </a:r>
            <a:r>
              <a:rPr lang="ru-RU" sz="3200" dirty="0"/>
              <a:t>грамматики </a:t>
            </a:r>
            <a:endParaRPr lang="ru-RU" sz="3200" dirty="0" smtClean="0"/>
          </a:p>
          <a:p>
            <a:pPr lvl="1"/>
            <a:r>
              <a:rPr lang="ru-RU" sz="3200" dirty="0" smtClean="0"/>
              <a:t>электронные словари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У</a:t>
            </a:r>
            <a:r>
              <a:rPr lang="ru-RU" sz="3200" dirty="0" smtClean="0"/>
              <a:t>чебно-методические порталы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Филологические библиотеки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sz="quarter" idx="1"/>
          </p:nvPr>
        </p:nvSpPr>
        <p:spPr>
          <a:xfrm>
            <a:off x="928688" y="1285860"/>
            <a:ext cx="7754937" cy="5143537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ФЭБ </a:t>
            </a:r>
            <a:r>
              <a:rPr lang="en-US" sz="2400" dirty="0" smtClean="0">
                <a:hlinkClick r:id="rId2"/>
              </a:rPr>
              <a:t>http://feb-web.ru/</a:t>
            </a:r>
            <a:endParaRPr lang="ru-RU" sz="2400" dirty="0" smtClean="0"/>
          </a:p>
          <a:p>
            <a:r>
              <a:rPr lang="ru-RU" sz="2400" b="1" dirty="0" smtClean="0"/>
              <a:t>Фундаментальная электронная библиотека «Русская литература и фольклор»</a:t>
            </a:r>
          </a:p>
          <a:p>
            <a:r>
              <a:rPr lang="ru-RU" sz="2400" b="1" i="1" dirty="0" smtClean="0"/>
              <a:t>Разделы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Древнерусская литература</a:t>
            </a:r>
          </a:p>
          <a:p>
            <a:r>
              <a:rPr lang="ru-RU" sz="2400" dirty="0" smtClean="0"/>
              <a:t>Русская литература XVIII века</a:t>
            </a:r>
          </a:p>
          <a:p>
            <a:r>
              <a:rPr lang="ru-RU" sz="2400" dirty="0" smtClean="0"/>
              <a:t>Русская литература XIX века</a:t>
            </a:r>
          </a:p>
          <a:p>
            <a:r>
              <a:rPr lang="ru-RU" sz="2400" dirty="0" smtClean="0"/>
              <a:t>Русская литература XX века</a:t>
            </a:r>
          </a:p>
          <a:p>
            <a:r>
              <a:rPr lang="ru-RU" sz="2400" dirty="0" smtClean="0"/>
              <a:t>Фольклор</a:t>
            </a:r>
          </a:p>
          <a:p>
            <a:r>
              <a:rPr lang="ru-RU" sz="2400" b="1" i="1" dirty="0" smtClean="0"/>
              <a:t>Справочные разделы</a:t>
            </a:r>
            <a:r>
              <a:rPr lang="ru-RU" sz="2400" i="1" dirty="0" smtClean="0"/>
              <a:t>: </a:t>
            </a:r>
          </a:p>
          <a:p>
            <a:r>
              <a:rPr lang="ru-RU" sz="2400" dirty="0" smtClean="0"/>
              <a:t>Наука о литературе и фольклоре. </a:t>
            </a:r>
          </a:p>
          <a:p>
            <a:r>
              <a:rPr lang="ru-RU" sz="2400" dirty="0" smtClean="0"/>
              <a:t>Словари и энциклопедии. </a:t>
            </a:r>
          </a:p>
          <a:p>
            <a:r>
              <a:rPr lang="ru-RU" sz="2400" dirty="0" smtClean="0"/>
              <a:t>Ссылки на другие филологические сайты </a:t>
            </a:r>
            <a:r>
              <a:rPr lang="en-US" sz="2400" dirty="0" smtClean="0"/>
              <a:t>http://feb-web.ru/feb/feb/sites.htm</a:t>
            </a:r>
            <a:endParaRPr lang="ru-RU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492</TotalTime>
  <Words>1525</Words>
  <Application>Microsoft Office PowerPoint</Application>
  <PresentationFormat>Экран (4:3)</PresentationFormat>
  <Paragraphs>235</Paragraphs>
  <Slides>36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Начальная</vt:lpstr>
      <vt:lpstr>МАШИННЫЙ ФОНД  И НАЦИОНАЛЬНЫЙ КОРПУС  РУССКОГО ЯЗЫКА:  ПРЕЕМСТВЕННОСТЬ И НОВАЦИИ</vt:lpstr>
      <vt:lpstr>Проект создания Машинного фонда</vt:lpstr>
      <vt:lpstr>Задачи</vt:lpstr>
      <vt:lpstr>Комплексная автоматизация лингвистических исследований в русистике</vt:lpstr>
      <vt:lpstr>Архитектура МФ</vt:lpstr>
      <vt:lpstr>Прикладные задачи</vt:lpstr>
      <vt:lpstr>Результаты проекта</vt:lpstr>
      <vt:lpstr>Электронные ресурсы в филологии</vt:lpstr>
      <vt:lpstr>Филологические библиотеки</vt:lpstr>
      <vt:lpstr>Проект «Прожито» http://prozhito.org/</vt:lpstr>
      <vt:lpstr>Проект «Устная история» http://oralhistory.ru/</vt:lpstr>
      <vt:lpstr>Наиболее известные корпуса русского языка</vt:lpstr>
      <vt:lpstr>Национальный корпус русского языка</vt:lpstr>
      <vt:lpstr>Текстовый модуль МФ РЯ</vt:lpstr>
      <vt:lpstr>Функциональное разнообразие текстов</vt:lpstr>
      <vt:lpstr>Хронологический состав текстов</vt:lpstr>
      <vt:lpstr>Общая архитектура НКРЯ</vt:lpstr>
      <vt:lpstr>RUSCORPORA.RU</vt:lpstr>
      <vt:lpstr>Основной корпус письменных текстов</vt:lpstr>
      <vt:lpstr>Диахроническая часть НКРЯ</vt:lpstr>
      <vt:lpstr>Корпус современной прессы (газетный)</vt:lpstr>
      <vt:lpstr>Корпус региональной и зарубежной прессы</vt:lpstr>
      <vt:lpstr>Малые корпуса</vt:lpstr>
      <vt:lpstr>Мультимедийный модуль</vt:lpstr>
      <vt:lpstr>Параллельные корпуса</vt:lpstr>
      <vt:lpstr>Создание новых параллельных корпусов</vt:lpstr>
      <vt:lpstr>Модуль исторических корпусов</vt:lpstr>
      <vt:lpstr>Метатекстовая аннотация </vt:lpstr>
      <vt:lpstr>Морфологическая аннотация</vt:lpstr>
      <vt:lpstr>Семантическая аннотация </vt:lpstr>
      <vt:lpstr>НКРЯ 2018 Актуальные задачи</vt:lpstr>
      <vt:lpstr>Создание новых корпусов</vt:lpstr>
      <vt:lpstr>Интеграция с другими лингвистическими ресурсами</vt:lpstr>
      <vt:lpstr>Новые лингвистические продукты на базе НКРЯ</vt:lpstr>
      <vt:lpstr>Образовательный портал Национального корпуса русского языка  studiorum.ru</vt:lpstr>
      <vt:lpstr> 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50</cp:revision>
  <dcterms:created xsi:type="dcterms:W3CDTF">2018-09-25T20:50:26Z</dcterms:created>
  <dcterms:modified xsi:type="dcterms:W3CDTF">2018-10-04T21:17:06Z</dcterms:modified>
</cp:coreProperties>
</file>