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62" r:id="rId4"/>
    <p:sldId id="279" r:id="rId5"/>
    <p:sldId id="259" r:id="rId6"/>
    <p:sldId id="281" r:id="rId7"/>
    <p:sldId id="263" r:id="rId8"/>
    <p:sldId id="277" r:id="rId9"/>
    <p:sldId id="280" r:id="rId10"/>
    <p:sldId id="264" r:id="rId11"/>
    <p:sldId id="278" r:id="rId12"/>
    <p:sldId id="265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2;&#1043;&#1059;\_&#1048;&#1085;&#1058;&#1077;&#1084;&#1040;&#1085;&#1075;&#1083;%201\&#1056;&#1077;&#1079;&#1091;&#1083;&#1100;&#1090;&#1072;&#1090;&#1099;\19-1\19-1%20&#1087;&#1088;&#1086;&#1074;&#1077;&#1088;&#1077;&#1085;&#1085;&#1099;&#1077;\19-1%20&#1048;&#1052;&#1057;&#1072;&#1076;%20&#1080;%20&#1048;&#1054;&#1057;&#1072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 rot="-2400000" vert="horz" anchor="t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Лист1!$A$1:$A$16</c:f>
              <c:strCache>
                <c:ptCount val="16"/>
                <c:pt idx="0">
                  <c:v>Булвер-Литтон</c:v>
                </c:pt>
                <c:pt idx="1">
                  <c:v>Скотт</c:v>
                </c:pt>
                <c:pt idx="2">
                  <c:v>Теккерей</c:v>
                </c:pt>
                <c:pt idx="3">
                  <c:v>Марриет</c:v>
                </c:pt>
                <c:pt idx="4">
                  <c:v>Гаскелл</c:v>
                </c:pt>
                <c:pt idx="5">
                  <c:v>Дизраэли Б</c:v>
                </c:pt>
                <c:pt idx="6">
                  <c:v>Карлейль</c:v>
                </c:pt>
                <c:pt idx="7">
                  <c:v>Де Квинси</c:v>
                </c:pt>
                <c:pt idx="8">
                  <c:v>Дизраэли И</c:v>
                </c:pt>
                <c:pt idx="9">
                  <c:v>Кольридж</c:v>
                </c:pt>
                <c:pt idx="10">
                  <c:v>Бронте Ш</c:v>
                </c:pt>
                <c:pt idx="11">
                  <c:v>Шелли М</c:v>
                </c:pt>
                <c:pt idx="12">
                  <c:v>Хэзлитт</c:v>
                </c:pt>
                <c:pt idx="13">
                  <c:v>Лэм</c:v>
                </c:pt>
                <c:pt idx="14">
                  <c:v>Мэтьюрин</c:v>
                </c:pt>
                <c:pt idx="15">
                  <c:v>Бронте Э</c:v>
                </c:pt>
              </c:strCache>
            </c:strRef>
          </c:cat>
          <c:val>
            <c:numRef>
              <c:f>Лист1!$B$1:$B$16</c:f>
              <c:numCache>
                <c:formatCode>General</c:formatCode>
                <c:ptCount val="16"/>
                <c:pt idx="0">
                  <c:v>4757238</c:v>
                </c:pt>
                <c:pt idx="1">
                  <c:v>4153061</c:v>
                </c:pt>
                <c:pt idx="2">
                  <c:v>2949240</c:v>
                </c:pt>
                <c:pt idx="3">
                  <c:v>2913846</c:v>
                </c:pt>
                <c:pt idx="4">
                  <c:v>1744851</c:v>
                </c:pt>
                <c:pt idx="5">
                  <c:v>1697033</c:v>
                </c:pt>
                <c:pt idx="6">
                  <c:v>1628939</c:v>
                </c:pt>
                <c:pt idx="7">
                  <c:v>1448908</c:v>
                </c:pt>
                <c:pt idx="8">
                  <c:v>1302772</c:v>
                </c:pt>
                <c:pt idx="9">
                  <c:v>832886</c:v>
                </c:pt>
                <c:pt idx="10">
                  <c:v>699269</c:v>
                </c:pt>
                <c:pt idx="11">
                  <c:v>632157</c:v>
                </c:pt>
                <c:pt idx="12">
                  <c:v>475392</c:v>
                </c:pt>
                <c:pt idx="13">
                  <c:v>474623</c:v>
                </c:pt>
                <c:pt idx="14">
                  <c:v>243464</c:v>
                </c:pt>
                <c:pt idx="15">
                  <c:v>235796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321920"/>
        <c:axId val="150221184"/>
      </c:barChart>
      <c:catAx>
        <c:axId val="16432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50221184"/>
        <c:crosses val="autoZero"/>
        <c:auto val="1"/>
        <c:lblAlgn val="ctr"/>
        <c:lblOffset val="100"/>
        <c:noMultiLvlLbl val="0"/>
      </c:catAx>
      <c:valAx>
        <c:axId val="15022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321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69647-3DA3-410D-A8D7-7415E383BED1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B5980-4C25-438A-8221-9553DDF88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59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5980-4C25-438A-8221-9553DDF88A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74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5980-4C25-438A-8221-9553DDF88AA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9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CB450C-2FA8-473A-AE4B-F1252AE7BCE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B4EF7DF-2F7F-47CF-9F3F-3EDFB6DBB0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es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416824" cy="288031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МАРКЕМНЫЙ АНАЛИЗ КАК РАЗНОВИДНОСТЬ КОМПЬЮТЕРНОГО АНАЛИЗА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4632" cy="2588096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О.Г. Артемова</a:t>
            </a:r>
          </a:p>
          <a:p>
            <a:pPr algn="r"/>
            <a:r>
              <a:rPr lang="ru-RU" sz="1400" b="1" dirty="0" smtClean="0"/>
              <a:t>ВОРОНЕЖСКИЙ ГОСУДАРСТВЕННЫЙ ТЕХНИЧЕСКИЙ УНИВЕРСИТЕТ</a:t>
            </a:r>
          </a:p>
          <a:p>
            <a:pPr algn="r"/>
            <a:endParaRPr lang="ru-RU" sz="1400" b="1" dirty="0"/>
          </a:p>
          <a:p>
            <a:pPr algn="r"/>
            <a:r>
              <a:rPr lang="ru-RU" sz="1400" b="1" dirty="0"/>
              <a:t>Всероссийская конференция с иностранным участием</a:t>
            </a:r>
          </a:p>
          <a:p>
            <a:pPr algn="r"/>
            <a:r>
              <a:rPr lang="ru-RU" sz="1400" b="1" dirty="0"/>
              <a:t>«От языковых машинных фондов к лингвистическим корпусам: памяти В.М. Андрющенко»</a:t>
            </a:r>
          </a:p>
          <a:p>
            <a:pPr algn="r"/>
            <a:r>
              <a:rPr lang="ru-RU" sz="1400" dirty="0"/>
              <a:t>Лаборатория автоматизированных лексикографических систем НИВЦ МГУ имени М.В. Ломоносова</a:t>
            </a:r>
          </a:p>
          <a:p>
            <a:pPr algn="r"/>
            <a:r>
              <a:rPr lang="ru-RU" sz="1400" dirty="0"/>
              <a:t>Институт русского языка имени В.В. Виноградова</a:t>
            </a:r>
          </a:p>
          <a:p>
            <a:pPr algn="r"/>
            <a:r>
              <a:rPr lang="ru-RU" sz="1400" dirty="0"/>
              <a:t>Москва.</a:t>
            </a:r>
          </a:p>
          <a:p>
            <a:pPr algn="r"/>
            <a:r>
              <a:rPr lang="ru-RU" sz="1400" dirty="0" smtClean="0"/>
              <a:t>(28-29 </a:t>
            </a:r>
            <a:r>
              <a:rPr lang="ru-RU" sz="1400" dirty="0"/>
              <a:t>сентября 2018 г.)</a:t>
            </a:r>
          </a:p>
          <a:p>
            <a:pPr algn="r"/>
            <a:endParaRPr lang="ru-RU" sz="1400" b="1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46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D2533C"/>
                </a:solidFill>
              </a:rPr>
              <a:t>Граф предпочтительных связей  английских прозаиков </a:t>
            </a:r>
            <a:br>
              <a:rPr lang="ru-RU" sz="2400" b="1" dirty="0" smtClean="0">
                <a:solidFill>
                  <a:srgbClr val="D2533C"/>
                </a:solidFill>
              </a:rPr>
            </a:br>
            <a:r>
              <a:rPr lang="ru-RU" sz="2400" b="1" dirty="0" smtClean="0">
                <a:solidFill>
                  <a:srgbClr val="D2533C"/>
                </a:solidFill>
              </a:rPr>
              <a:t>первой половины 19-го века</a:t>
            </a:r>
            <a:endParaRPr lang="ru-RU" sz="2400" b="1" dirty="0">
              <a:solidFill>
                <a:srgbClr val="D2533C"/>
              </a:solidFill>
            </a:endParaRPr>
          </a:p>
        </p:txBody>
      </p:sp>
      <p:pic>
        <p:nvPicPr>
          <p:cNvPr id="5" name="Объект 4" descr="C:\Users\User\Downloads\wOvNrYosvkRYcRvQ.png"/>
          <p:cNvPicPr>
            <a:picLocks noGrp="1"/>
          </p:cNvPicPr>
          <p:nvPr>
            <p:ph idx="1"/>
          </p:nvPr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196752"/>
            <a:ext cx="7272807" cy="5544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1415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05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МЕТОД МАРКЕМНОГО АНАЛИЗА ПОЗВОЛЯЕТ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1. Выделить доминантные и вице-доминантные </a:t>
            </a:r>
            <a:r>
              <a:rPr lang="ru-RU" dirty="0" err="1"/>
              <a:t>маркемы</a:t>
            </a:r>
            <a:r>
              <a:rPr lang="ru-RU" dirty="0"/>
              <a:t> исследуемого периода.</a:t>
            </a:r>
          </a:p>
          <a:p>
            <a:pPr marL="0" indent="0" algn="just">
              <a:buNone/>
            </a:pPr>
            <a:r>
              <a:rPr lang="ru-RU" dirty="0"/>
              <a:t>2. Проследить динамику маркем </a:t>
            </a:r>
            <a:r>
              <a:rPr lang="ru-RU" dirty="0" smtClean="0"/>
              <a:t>в национальной литературе </a:t>
            </a:r>
            <a:r>
              <a:rPr lang="ru-RU" dirty="0"/>
              <a:t>на протяжении нескольких хронологических периодов.</a:t>
            </a:r>
          </a:p>
          <a:p>
            <a:pPr marL="0" indent="0" algn="just">
              <a:buNone/>
            </a:pPr>
            <a:r>
              <a:rPr lang="ru-RU" dirty="0"/>
              <a:t>3. Определить ключевые семантические группы </a:t>
            </a:r>
            <a:r>
              <a:rPr lang="ru-RU" dirty="0" err="1"/>
              <a:t>маркем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4. Установить типичность/уникальность каждого автора относительно </a:t>
            </a:r>
            <a:r>
              <a:rPr lang="ru-RU" dirty="0" smtClean="0"/>
              <a:t>каждого другого </a:t>
            </a:r>
            <a:r>
              <a:rPr lang="ru-RU" dirty="0"/>
              <a:t>и исследуемого периода, основываясь на количестве общих с другими авторами и индивидуальных маркем.</a:t>
            </a:r>
          </a:p>
          <a:p>
            <a:pPr marL="0" indent="0" algn="just">
              <a:buNone/>
            </a:pPr>
            <a:r>
              <a:rPr lang="ru-RU" dirty="0"/>
              <a:t>5. Осуществить стратификацию авторов.</a:t>
            </a:r>
          </a:p>
          <a:p>
            <a:pPr marL="0" indent="0" algn="just">
              <a:buNone/>
            </a:pPr>
            <a:r>
              <a:rPr lang="ru-RU" dirty="0"/>
              <a:t>6. Вычислить индекс </a:t>
            </a:r>
            <a:r>
              <a:rPr lang="ru-RU" dirty="0" err="1"/>
              <a:t>маркемной</a:t>
            </a:r>
            <a:r>
              <a:rPr lang="ru-RU" dirty="0"/>
              <a:t> близости для каждой пары авторов.</a:t>
            </a:r>
          </a:p>
          <a:p>
            <a:pPr marL="0" indent="0" algn="just">
              <a:buNone/>
            </a:pPr>
            <a:r>
              <a:rPr lang="ru-RU" dirty="0"/>
              <a:t>7. Охарактеризовать творчество отдельных авторов по отношению ко времени.</a:t>
            </a:r>
          </a:p>
          <a:p>
            <a:pPr marL="0" indent="0" algn="just">
              <a:buNone/>
            </a:pPr>
            <a:r>
              <a:rPr lang="ru-RU" dirty="0"/>
              <a:t>8. Исследовать литературно-генетические связи текстов исследуемых авторов.</a:t>
            </a:r>
          </a:p>
          <a:p>
            <a:pPr marL="0" indent="0" algn="just">
              <a:buNone/>
            </a:pPr>
            <a:r>
              <a:rPr lang="ru-RU" dirty="0"/>
              <a:t>9. Выявить общее, особенное и уникальное в </a:t>
            </a:r>
            <a:r>
              <a:rPr lang="ru-RU" dirty="0" err="1"/>
              <a:t>маркемах</a:t>
            </a:r>
            <a:r>
              <a:rPr lang="ru-RU" dirty="0"/>
              <a:t> авторов.</a:t>
            </a:r>
          </a:p>
          <a:p>
            <a:pPr marL="0" indent="0" algn="just">
              <a:buNone/>
            </a:pPr>
            <a:r>
              <a:rPr lang="ru-RU" dirty="0"/>
              <a:t>10. Исследовать </a:t>
            </a:r>
            <a:r>
              <a:rPr lang="ru-RU" dirty="0" err="1"/>
              <a:t>маркемные</a:t>
            </a:r>
            <a:r>
              <a:rPr lang="ru-RU" dirty="0"/>
              <a:t> связи литературных текстов писателей.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70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D2533C"/>
                </a:solidFill>
              </a:rPr>
              <a:t>Работы, выполненные в русле </a:t>
            </a:r>
            <a:r>
              <a:rPr lang="ru-RU" sz="2000" dirty="0" err="1" smtClean="0">
                <a:solidFill>
                  <a:srgbClr val="D2533C"/>
                </a:solidFill>
              </a:rPr>
              <a:t>маркемологического</a:t>
            </a:r>
            <a:r>
              <a:rPr lang="ru-RU" sz="2000" dirty="0" smtClean="0">
                <a:solidFill>
                  <a:srgbClr val="D2533C"/>
                </a:solidFill>
              </a:rPr>
              <a:t> исследования</a:t>
            </a:r>
            <a:endParaRPr lang="ru-RU" sz="2000" dirty="0">
              <a:solidFill>
                <a:srgbClr val="D2533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373616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800" dirty="0"/>
              <a:t>1. </a:t>
            </a:r>
            <a:r>
              <a:rPr lang="ru-RU" sz="2800" i="1" dirty="0" err="1"/>
              <a:t>Кретов</a:t>
            </a:r>
            <a:r>
              <a:rPr lang="ru-RU" sz="2800" i="1" dirty="0"/>
              <a:t> А.А. </a:t>
            </a:r>
            <a:r>
              <a:rPr lang="ru-RU" sz="2800" dirty="0"/>
              <a:t>Метод формального выделения тематически нейтральной лексики (на примере старославянских текстов) / А.А. </a:t>
            </a:r>
            <a:r>
              <a:rPr lang="ru-RU" sz="2800" dirty="0" err="1"/>
              <a:t>Кретов</a:t>
            </a:r>
            <a:r>
              <a:rPr lang="ru-RU" sz="2800" dirty="0"/>
              <a:t> // Вестник ВГУ. Серия Системный анализ и информационные технологии, 2007, № 1, С.81 – 90.</a:t>
            </a:r>
          </a:p>
          <a:p>
            <a:pPr marL="0" indent="0">
              <a:buNone/>
            </a:pPr>
            <a:r>
              <a:rPr lang="ru-RU" sz="2800" dirty="0"/>
              <a:t>2. </a:t>
            </a:r>
            <a:r>
              <a:rPr lang="ru-RU" sz="2800" i="1" dirty="0" err="1"/>
              <a:t>Кретов</a:t>
            </a:r>
            <a:r>
              <a:rPr lang="ru-RU" sz="2800" i="1" dirty="0"/>
              <a:t> А.А. </a:t>
            </a:r>
            <a:r>
              <a:rPr lang="ru-RU" sz="2800" dirty="0"/>
              <a:t>Понятие </a:t>
            </a:r>
            <a:r>
              <a:rPr lang="ru-RU" sz="2800" dirty="0" err="1"/>
              <a:t>маркемы</a:t>
            </a:r>
            <a:r>
              <a:rPr lang="ru-RU" sz="2800" dirty="0"/>
              <a:t>: методика выявления и практика использования / А.А. </a:t>
            </a:r>
            <a:r>
              <a:rPr lang="ru-RU" sz="2800" dirty="0" err="1"/>
              <a:t>Кретов</a:t>
            </a:r>
            <a:r>
              <a:rPr lang="ru-RU" sz="2800" dirty="0"/>
              <a:t> // Универсалии русской литературы: </a:t>
            </a:r>
            <a:r>
              <a:rPr lang="ru-RU" sz="2800" dirty="0" err="1"/>
              <a:t>сб</a:t>
            </a:r>
            <a:r>
              <a:rPr lang="ru-RU" sz="2800" dirty="0"/>
              <a:t>-к статей. – Воронеж, 2010. – С. 138 – 153.</a:t>
            </a:r>
          </a:p>
          <a:p>
            <a:pPr marL="0" indent="0">
              <a:buNone/>
            </a:pPr>
            <a:r>
              <a:rPr lang="ru-RU" sz="2800" dirty="0"/>
              <a:t>3. </a:t>
            </a:r>
            <a:r>
              <a:rPr lang="ru-RU" sz="2800" i="1" dirty="0"/>
              <a:t>Фаустов А.А. </a:t>
            </a:r>
            <a:r>
              <a:rPr lang="ru-RU" sz="2800" dirty="0"/>
              <a:t>Понятие </a:t>
            </a:r>
            <a:r>
              <a:rPr lang="ru-RU" sz="2800" dirty="0" err="1"/>
              <a:t>маркемы</a:t>
            </a:r>
            <a:r>
              <a:rPr lang="ru-RU" sz="2800" dirty="0"/>
              <a:t> и предварительные итоги </a:t>
            </a:r>
            <a:r>
              <a:rPr lang="ru-RU" sz="2800" dirty="0" err="1"/>
              <a:t>маркемного</a:t>
            </a:r>
            <a:r>
              <a:rPr lang="ru-RU" sz="2800" dirty="0"/>
              <a:t> анализа русской литературы / А.А. Фаустов, А.А.   </a:t>
            </a:r>
            <a:r>
              <a:rPr lang="ru-RU" sz="2800" dirty="0" err="1"/>
              <a:t>Кретов</a:t>
            </a:r>
            <a:r>
              <a:rPr lang="ru-RU" sz="2800" dirty="0"/>
              <a:t> // Вестник Воронежского гос. ун-та. Сер. Лингвистика и межкультурная коммуникация.  2017, № 4. С. 16 – 31.</a:t>
            </a:r>
          </a:p>
          <a:p>
            <a:pPr marL="0" indent="0">
              <a:buNone/>
            </a:pPr>
            <a:r>
              <a:rPr lang="ru-RU" sz="2800" dirty="0"/>
              <a:t>4. </a:t>
            </a:r>
            <a:r>
              <a:rPr lang="ru-RU" sz="2800" i="1" dirty="0" err="1"/>
              <a:t>Кретов</a:t>
            </a:r>
            <a:r>
              <a:rPr lang="ru-RU" sz="2800" i="1" dirty="0"/>
              <a:t> А.А. </a:t>
            </a:r>
            <a:r>
              <a:rPr lang="ru-RU" sz="2800" dirty="0"/>
              <a:t>Архаисты и новаторы в русской  литературе </a:t>
            </a:r>
            <a:r>
              <a:rPr lang="en-US" sz="2800" dirty="0"/>
              <a:t>XVIII</a:t>
            </a:r>
            <a:r>
              <a:rPr lang="ru-RU" sz="2800" dirty="0"/>
              <a:t> – начала </a:t>
            </a:r>
            <a:r>
              <a:rPr lang="en-US" sz="2800" dirty="0"/>
              <a:t>XX</a:t>
            </a:r>
            <a:r>
              <a:rPr lang="ru-RU" sz="2800" dirty="0"/>
              <a:t> вв. / А.А. </a:t>
            </a:r>
            <a:r>
              <a:rPr lang="ru-RU" sz="2800" dirty="0" err="1"/>
              <a:t>Кретов</a:t>
            </a:r>
            <a:r>
              <a:rPr lang="ru-RU" sz="2800" dirty="0"/>
              <a:t> // Универсалии  русской литературы: </a:t>
            </a:r>
            <a:r>
              <a:rPr lang="ru-RU" sz="2800" dirty="0" err="1"/>
              <a:t>сб</a:t>
            </a:r>
            <a:r>
              <a:rPr lang="ru-RU" sz="2800" dirty="0"/>
              <a:t>-к статей. – Воронеж: Воронежский государственный университет; Издательский дом </a:t>
            </a:r>
            <a:r>
              <a:rPr lang="ru-RU" sz="2800" dirty="0" err="1"/>
              <a:t>Алейниковых</a:t>
            </a:r>
            <a:r>
              <a:rPr lang="ru-RU" sz="2800" dirty="0"/>
              <a:t>, 2009, С.29 – 48.</a:t>
            </a:r>
          </a:p>
          <a:p>
            <a:pPr marL="0" indent="0">
              <a:buNone/>
            </a:pPr>
            <a:r>
              <a:rPr lang="ru-RU" sz="2800" dirty="0"/>
              <a:t> 5. </a:t>
            </a:r>
            <a:r>
              <a:rPr lang="ru-RU" sz="2800" i="1" dirty="0" err="1"/>
              <a:t>Кретов</a:t>
            </a:r>
            <a:r>
              <a:rPr lang="ru-RU" sz="2800" i="1" dirty="0"/>
              <a:t> А. А</a:t>
            </a:r>
            <a:r>
              <a:rPr lang="ru-RU" sz="2800" dirty="0"/>
              <a:t>. Роль средней длины словоформы в </a:t>
            </a:r>
            <a:r>
              <a:rPr lang="ru-RU" sz="2800" dirty="0" err="1"/>
              <a:t>маркемном</a:t>
            </a:r>
            <a:r>
              <a:rPr lang="ru-RU" sz="2800" dirty="0"/>
              <a:t> анализе / А. А. </a:t>
            </a:r>
            <a:r>
              <a:rPr lang="ru-RU" sz="2800" dirty="0" err="1"/>
              <a:t>Кретов</a:t>
            </a:r>
            <a:r>
              <a:rPr lang="ru-RU" sz="2800" dirty="0"/>
              <a:t> // Универсалии русской литературы. 3 / под ред. А. А. </a:t>
            </a:r>
            <a:r>
              <a:rPr lang="ru-RU" sz="2800" dirty="0" err="1"/>
              <a:t>Фаустова</a:t>
            </a:r>
            <a:r>
              <a:rPr lang="ru-RU" sz="2800" dirty="0"/>
              <a:t>. – Воронеж : Научная книга, 2011. – С. 16–27.</a:t>
            </a:r>
          </a:p>
          <a:p>
            <a:pPr marL="0" indent="0">
              <a:buNone/>
            </a:pPr>
            <a:r>
              <a:rPr lang="ru-RU" sz="2800" dirty="0"/>
              <a:t>6. </a:t>
            </a:r>
            <a:r>
              <a:rPr lang="ru-RU" sz="2800" i="1" dirty="0" err="1"/>
              <a:t>Кретов</a:t>
            </a:r>
            <a:r>
              <a:rPr lang="ru-RU" sz="2800" i="1" dirty="0"/>
              <a:t> А. А. </a:t>
            </a:r>
            <a:r>
              <a:rPr lang="ru-RU" sz="2800" dirty="0"/>
              <a:t>Л. Н. Толстой : публицист или художник? / А. А. </a:t>
            </a:r>
            <a:r>
              <a:rPr lang="ru-RU" sz="2800" dirty="0" err="1"/>
              <a:t>Кретов</a:t>
            </a:r>
            <a:r>
              <a:rPr lang="ru-RU" sz="2800" dirty="0"/>
              <a:t> // Филологические записки : Вестник литературоведения и языкознания. </a:t>
            </a:r>
            <a:r>
              <a:rPr lang="ru-RU" sz="2800" dirty="0" err="1"/>
              <a:t>Вып</a:t>
            </a:r>
            <a:r>
              <a:rPr lang="ru-RU" sz="2800" dirty="0"/>
              <a:t>. 30. – Воронеж : Воронеж. </a:t>
            </a:r>
            <a:r>
              <a:rPr lang="ru-RU" sz="2800" dirty="0" err="1"/>
              <a:t>го</a:t>
            </a:r>
            <a:r>
              <a:rPr lang="ru-RU" sz="2800" dirty="0"/>
              <a:t> с. ун-т, 2010–2011. – С. 78–98.</a:t>
            </a:r>
          </a:p>
          <a:p>
            <a:pPr marL="0" indent="0">
              <a:buNone/>
            </a:pPr>
            <a:r>
              <a:rPr lang="ru-RU" sz="2800" dirty="0"/>
              <a:t>7. </a:t>
            </a:r>
            <a:r>
              <a:rPr lang="ru-RU" sz="2800" i="1" dirty="0" err="1"/>
              <a:t>Кретов</a:t>
            </a:r>
            <a:r>
              <a:rPr lang="ru-RU" sz="2800" i="1" dirty="0"/>
              <a:t> А. А. </a:t>
            </a:r>
            <a:r>
              <a:rPr lang="ru-RU" sz="2800" dirty="0"/>
              <a:t>Наследие А. Т. Твардовского в диалоге с прошлым / А. А. </a:t>
            </a:r>
            <a:r>
              <a:rPr lang="ru-RU" sz="2800" dirty="0" err="1"/>
              <a:t>Кретов</a:t>
            </a:r>
            <a:r>
              <a:rPr lang="ru-RU" sz="2800" dirty="0"/>
              <a:t> // Наследие А. Т. Твардовского в диалоге с прошлым, настоящим и будущим : сб. науч. статей, </a:t>
            </a:r>
            <a:r>
              <a:rPr lang="ru-RU" sz="2800" dirty="0" err="1"/>
              <a:t>посвящ</a:t>
            </a:r>
            <a:r>
              <a:rPr lang="ru-RU" sz="2800" dirty="0"/>
              <a:t>. 100-летию со дня </a:t>
            </a:r>
            <a:r>
              <a:rPr lang="ru-RU" sz="2800" dirty="0" err="1"/>
              <a:t>рожденияА</a:t>
            </a:r>
            <a:r>
              <a:rPr lang="ru-RU" sz="2800" dirty="0"/>
              <a:t>. Т. Твардовского / под ред. В. М. Акаткина. – Воронеж :Наука-</a:t>
            </a:r>
            <a:r>
              <a:rPr lang="ru-RU" sz="2800" dirty="0" err="1"/>
              <a:t>Юнипресс</a:t>
            </a:r>
            <a:r>
              <a:rPr lang="ru-RU" sz="2800" dirty="0"/>
              <a:t>, 2010. – С. 415–431.</a:t>
            </a:r>
          </a:p>
          <a:p>
            <a:pPr marL="0" indent="0">
              <a:buNone/>
            </a:pPr>
            <a:r>
              <a:rPr lang="ru-RU" sz="2800" dirty="0"/>
              <a:t>8. </a:t>
            </a:r>
            <a:r>
              <a:rPr lang="ru-RU" sz="2800" i="1" dirty="0" err="1"/>
              <a:t>Кретов</a:t>
            </a:r>
            <a:r>
              <a:rPr lang="ru-RU" sz="2800" i="1" dirty="0"/>
              <a:t> А. А. </a:t>
            </a:r>
            <a:r>
              <a:rPr lang="ru-RU" sz="2800" dirty="0"/>
              <a:t>Архаисты и новаторы в русской литературе XVIII – начала XX вв. / А. А. </a:t>
            </a:r>
            <a:r>
              <a:rPr lang="ru-RU" sz="2800" dirty="0" err="1"/>
              <a:t>Кретов</a:t>
            </a:r>
            <a:r>
              <a:rPr lang="ru-RU" sz="2800" dirty="0"/>
              <a:t> // Универсалии русской литературы / под ред. А. А. </a:t>
            </a:r>
            <a:r>
              <a:rPr lang="ru-RU" sz="2800" dirty="0" err="1"/>
              <a:t>Фаустова</a:t>
            </a:r>
            <a:r>
              <a:rPr lang="ru-RU" sz="2800" dirty="0"/>
              <a:t>. – Воронеж : Изд. дом </a:t>
            </a:r>
            <a:r>
              <a:rPr lang="ru-RU" sz="2800" dirty="0" err="1"/>
              <a:t>Алейниковых</a:t>
            </a:r>
            <a:r>
              <a:rPr lang="ru-RU" sz="2800" dirty="0"/>
              <a:t>, 2009. – С. 29–48.</a:t>
            </a:r>
          </a:p>
          <a:p>
            <a:pPr marL="0" indent="0">
              <a:buNone/>
            </a:pPr>
            <a:r>
              <a:rPr lang="ru-RU" sz="2800" dirty="0"/>
              <a:t>9. </a:t>
            </a:r>
            <a:r>
              <a:rPr lang="ru-RU" sz="2800" i="1" dirty="0" err="1"/>
              <a:t>Кретов</a:t>
            </a:r>
            <a:r>
              <a:rPr lang="ru-RU" sz="2800" i="1" dirty="0"/>
              <a:t> А. А. </a:t>
            </a:r>
            <a:r>
              <a:rPr lang="ru-RU" sz="2800" dirty="0"/>
              <a:t>И. А. Гончаров на фоне русской литературы ( </a:t>
            </a:r>
            <a:r>
              <a:rPr lang="ru-RU" sz="2800" dirty="0" err="1"/>
              <a:t>маркемологический</a:t>
            </a:r>
            <a:r>
              <a:rPr lang="ru-RU" sz="2800" dirty="0"/>
              <a:t> анализ) / А. А. </a:t>
            </a:r>
            <a:r>
              <a:rPr lang="ru-RU" sz="2800" dirty="0" err="1"/>
              <a:t>Кретов</a:t>
            </a:r>
            <a:r>
              <a:rPr lang="ru-RU" sz="2800" dirty="0"/>
              <a:t> // Универсалии русской литературы. 4 / под ред. А. А. </a:t>
            </a:r>
            <a:r>
              <a:rPr lang="ru-RU" sz="2800" dirty="0" err="1"/>
              <a:t>Фаустова</a:t>
            </a:r>
            <a:r>
              <a:rPr lang="ru-RU" sz="2800" dirty="0"/>
              <a:t>. – Воронеж : Научная книга, 2012. – С. 123–147.</a:t>
            </a:r>
          </a:p>
          <a:p>
            <a:pPr marL="0" indent="0">
              <a:buNone/>
            </a:pPr>
            <a:r>
              <a:rPr lang="ru-RU" sz="2800" dirty="0"/>
              <a:t>10. </a:t>
            </a:r>
            <a:r>
              <a:rPr lang="ru-RU" sz="2800" i="1" dirty="0" err="1"/>
              <a:t>Кретов</a:t>
            </a:r>
            <a:r>
              <a:rPr lang="ru-RU" sz="2800" i="1" dirty="0"/>
              <a:t> А. А. </a:t>
            </a:r>
            <a:r>
              <a:rPr lang="ru-RU" sz="2800" dirty="0"/>
              <a:t>Поэзия А. В. Кольцова в контексте русской литературы XVIII – начала ХХ вв. / А . А . </a:t>
            </a:r>
            <a:r>
              <a:rPr lang="ru-RU" sz="2800" dirty="0" err="1"/>
              <a:t>Кретов</a:t>
            </a:r>
            <a:r>
              <a:rPr lang="ru-RU" sz="2800" dirty="0"/>
              <a:t>, М. В. Катов // А. В. Кольцов вчера, сегодня, завтра : материалы </a:t>
            </a:r>
            <a:r>
              <a:rPr lang="ru-RU" sz="2800" dirty="0" err="1"/>
              <a:t>Межвуз</a:t>
            </a:r>
            <a:r>
              <a:rPr lang="ru-RU" sz="2800" dirty="0"/>
              <a:t>. науч. </a:t>
            </a:r>
            <a:r>
              <a:rPr lang="ru-RU" sz="2800" dirty="0" err="1"/>
              <a:t>конф</a:t>
            </a:r>
            <a:r>
              <a:rPr lang="ru-RU" sz="2800" dirty="0"/>
              <a:t>. / </a:t>
            </a:r>
            <a:r>
              <a:rPr lang="ru-RU" sz="2800" dirty="0" err="1"/>
              <a:t>Воро-неж</a:t>
            </a:r>
            <a:r>
              <a:rPr lang="ru-RU" sz="2800" dirty="0"/>
              <a:t>. гос. </a:t>
            </a:r>
            <a:r>
              <a:rPr lang="ru-RU" sz="2800" dirty="0" err="1"/>
              <a:t>ун</a:t>
            </a:r>
            <a:r>
              <a:rPr lang="ru-RU" sz="2800" dirty="0"/>
              <a:t>- т. – Воронеж : Изд. дом </a:t>
            </a:r>
            <a:r>
              <a:rPr lang="ru-RU" sz="2800" dirty="0" err="1"/>
              <a:t>Алейниковых</a:t>
            </a:r>
            <a:r>
              <a:rPr lang="ru-RU" sz="2800" dirty="0"/>
              <a:t>, 2009. – С. 137–150.</a:t>
            </a:r>
          </a:p>
          <a:p>
            <a:pPr marL="0" indent="0">
              <a:buNone/>
            </a:pPr>
            <a:r>
              <a:rPr lang="ru-RU" sz="2800" dirty="0"/>
              <a:t>11. </a:t>
            </a:r>
            <a:r>
              <a:rPr lang="ru-RU" sz="2800" i="1" dirty="0" err="1"/>
              <a:t>Кретов</a:t>
            </a:r>
            <a:r>
              <a:rPr lang="ru-RU" sz="2800" i="1" dirty="0"/>
              <a:t> А. А. </a:t>
            </a:r>
            <a:r>
              <a:rPr lang="ru-RU" sz="2800" dirty="0"/>
              <a:t>Сквозь призму </a:t>
            </a:r>
            <a:r>
              <a:rPr lang="ru-RU" sz="2800" dirty="0" err="1"/>
              <a:t>маркем</a:t>
            </a:r>
            <a:r>
              <a:rPr lang="ru-RU" sz="2800" dirty="0"/>
              <a:t> : Н. В. </a:t>
            </a:r>
            <a:r>
              <a:rPr lang="ru-RU" sz="2800" dirty="0" err="1"/>
              <a:t>Го</a:t>
            </a:r>
            <a:r>
              <a:rPr lang="ru-RU" sz="2800" dirty="0"/>
              <a:t> г о л ь в ближайшем контексте русской литературы / А. А. </a:t>
            </a:r>
            <a:r>
              <a:rPr lang="ru-RU" sz="2800" dirty="0" err="1"/>
              <a:t>Кретов</a:t>
            </a:r>
            <a:r>
              <a:rPr lang="ru-RU" sz="2800" dirty="0"/>
              <a:t>, М. В. Катов // Вестник Воронеж. </a:t>
            </a:r>
            <a:r>
              <a:rPr lang="ru-RU" sz="2800" dirty="0" err="1"/>
              <a:t>го</a:t>
            </a:r>
            <a:r>
              <a:rPr lang="ru-RU" sz="2800" dirty="0"/>
              <a:t> с. ун-та. Сер.: Лингвистика и межкультурная коммуникация. – 2009. – № 2. – С. 12–21.</a:t>
            </a:r>
          </a:p>
          <a:p>
            <a:pPr marL="0" indent="0">
              <a:buNone/>
            </a:pPr>
            <a:endParaRPr lang="en-GB" sz="2800" dirty="0" smtClean="0">
              <a:solidFill>
                <a:srgbClr val="D2533C"/>
              </a:solidFill>
              <a:latin typeface="+mj-lt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D2533C"/>
              </a:solidFill>
              <a:latin typeface="+mj-lt"/>
            </a:endParaRPr>
          </a:p>
          <a:p>
            <a:pPr marL="0" indent="0">
              <a:buNone/>
            </a:pPr>
            <a:endParaRPr lang="ru-RU" sz="2800" dirty="0">
              <a:solidFill>
                <a:srgbClr val="D2533C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9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D2533C"/>
                </a:solidFill>
              </a:rPr>
              <a:t>Работы, выполненные в русле </a:t>
            </a:r>
            <a:r>
              <a:rPr lang="ru-RU" sz="2000" dirty="0" err="1">
                <a:solidFill>
                  <a:srgbClr val="D2533C"/>
                </a:solidFill>
              </a:rPr>
              <a:t>маркемологического</a:t>
            </a:r>
            <a:r>
              <a:rPr lang="ru-RU" sz="2000" dirty="0">
                <a:solidFill>
                  <a:srgbClr val="D2533C"/>
                </a:solidFill>
              </a:rPr>
              <a:t>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3700" dirty="0"/>
              <a:t>12. </a:t>
            </a:r>
            <a:r>
              <a:rPr lang="ru-RU" sz="3700" i="1" dirty="0" err="1"/>
              <a:t>Кретов</a:t>
            </a:r>
            <a:r>
              <a:rPr lang="ru-RU" sz="3700" i="1" dirty="0"/>
              <a:t> А. А. </a:t>
            </a:r>
            <a:r>
              <a:rPr lang="ru-RU" sz="3700" dirty="0"/>
              <a:t>Кто же вышел из « Шинели» </a:t>
            </a:r>
            <a:r>
              <a:rPr lang="ru-RU" sz="3700" dirty="0" smtClean="0"/>
              <a:t>Гоголя </a:t>
            </a:r>
            <a:r>
              <a:rPr lang="ru-RU" sz="3700" dirty="0"/>
              <a:t>?</a:t>
            </a:r>
          </a:p>
          <a:p>
            <a:pPr marL="0" indent="0">
              <a:buNone/>
            </a:pPr>
            <a:r>
              <a:rPr lang="ru-RU" sz="3700" dirty="0"/>
              <a:t>(Опыт </a:t>
            </a:r>
            <a:r>
              <a:rPr lang="ru-RU" sz="3700" dirty="0" err="1" smtClean="0"/>
              <a:t>лингвостатистической</a:t>
            </a:r>
            <a:r>
              <a:rPr lang="ru-RU" sz="3700" dirty="0" smtClean="0"/>
              <a:t> </a:t>
            </a:r>
            <a:r>
              <a:rPr lang="ru-RU" sz="3700" dirty="0"/>
              <a:t>генеалогии) / А. А. </a:t>
            </a:r>
            <a:r>
              <a:rPr lang="ru-RU" sz="3700" dirty="0" err="1"/>
              <a:t>Кретов</a:t>
            </a:r>
            <a:r>
              <a:rPr lang="ru-RU" sz="3700" dirty="0"/>
              <a:t>, М. В. Катов, А. А. Фаустов // Материалы по русско-славянскому языкознанию : </a:t>
            </a:r>
            <a:r>
              <a:rPr lang="ru-RU" sz="3700" dirty="0" err="1"/>
              <a:t>Междунар</a:t>
            </a:r>
            <a:r>
              <a:rPr lang="ru-RU" sz="3700" dirty="0"/>
              <a:t>. сб. науч. трудов. – </a:t>
            </a:r>
            <a:r>
              <a:rPr lang="ru-RU" sz="3700" dirty="0" err="1"/>
              <a:t>Вып</a:t>
            </a:r>
            <a:r>
              <a:rPr lang="ru-RU" sz="3700" dirty="0"/>
              <a:t>. 30. – Воронеж : ИПЦ ВГУ, 2010. – С. 45–52.</a:t>
            </a:r>
          </a:p>
          <a:p>
            <a:pPr marL="0" indent="0">
              <a:buNone/>
            </a:pPr>
            <a:r>
              <a:rPr lang="ru-RU" sz="3700" dirty="0"/>
              <a:t>13. </a:t>
            </a:r>
            <a:r>
              <a:rPr lang="ru-RU" sz="3700" i="1" dirty="0" err="1"/>
              <a:t>Кретов</a:t>
            </a:r>
            <a:r>
              <a:rPr lang="ru-RU" sz="3700" i="1" dirty="0"/>
              <a:t> А. А</a:t>
            </a:r>
            <a:r>
              <a:rPr lang="ru-RU" sz="3700" dirty="0"/>
              <a:t>. </a:t>
            </a:r>
            <a:r>
              <a:rPr lang="ru-RU" sz="3700" dirty="0" err="1"/>
              <a:t>Лингвостатистическая</a:t>
            </a:r>
            <a:r>
              <a:rPr lang="ru-RU" sz="3700" dirty="0"/>
              <a:t> генеалогия в русской литературе XVIII – начала ХХ вв. / А. А. </a:t>
            </a:r>
            <a:r>
              <a:rPr lang="ru-RU" sz="3700" dirty="0" err="1"/>
              <a:t>Кретов</a:t>
            </a:r>
            <a:r>
              <a:rPr lang="ru-RU" sz="3700" dirty="0"/>
              <a:t>, М. В. Катов, А. А. Фаустов // Проблемы компьютерной лингвистики : сб. науч. трудов / под ред. А. А. </a:t>
            </a:r>
            <a:r>
              <a:rPr lang="ru-RU" sz="3700" dirty="0" err="1"/>
              <a:t>Кретова</a:t>
            </a:r>
            <a:r>
              <a:rPr lang="ru-RU" sz="3700" dirty="0"/>
              <a:t>. – Воронеж, 2010. – </a:t>
            </a:r>
            <a:r>
              <a:rPr lang="ru-RU" sz="3700" dirty="0" err="1"/>
              <a:t>Вып</a:t>
            </a:r>
            <a:r>
              <a:rPr lang="ru-RU" sz="3700" dirty="0"/>
              <a:t>. 4. – С. 114–125.</a:t>
            </a:r>
          </a:p>
          <a:p>
            <a:pPr marL="0" indent="0">
              <a:buNone/>
            </a:pPr>
            <a:r>
              <a:rPr lang="ru-RU" sz="3700" dirty="0"/>
              <a:t>14. </a:t>
            </a:r>
            <a:r>
              <a:rPr lang="ru-RU" sz="3700" i="1" dirty="0" err="1"/>
              <a:t>Кретов</a:t>
            </a:r>
            <a:r>
              <a:rPr lang="ru-RU" sz="3700" i="1" dirty="0"/>
              <a:t> А. А. </a:t>
            </a:r>
            <a:r>
              <a:rPr lang="ru-RU" sz="3700" dirty="0"/>
              <a:t>Опыт лингвистической генеалогии (на примере Н. В. Гоголя) / А. А. </a:t>
            </a:r>
            <a:r>
              <a:rPr lang="ru-RU" sz="3700" dirty="0" err="1"/>
              <a:t>Кретов</a:t>
            </a:r>
            <a:r>
              <a:rPr lang="ru-RU" sz="3700" dirty="0"/>
              <a:t>, М. В. Катов, А. А. Фаустов // Проблемы изучения живого русского слова на рубеже тысячелетий : материалы V </a:t>
            </a:r>
            <a:r>
              <a:rPr lang="ru-RU" sz="3700" dirty="0" err="1"/>
              <a:t>Всерос</a:t>
            </a:r>
            <a:r>
              <a:rPr lang="ru-RU" sz="3700" dirty="0"/>
              <a:t>. науч.-</a:t>
            </a:r>
            <a:r>
              <a:rPr lang="ru-RU" sz="3700" dirty="0" err="1"/>
              <a:t>практ</a:t>
            </a:r>
            <a:r>
              <a:rPr lang="ru-RU" sz="3700" dirty="0"/>
              <a:t>. </a:t>
            </a:r>
            <a:r>
              <a:rPr lang="ru-RU" sz="3700" dirty="0" err="1"/>
              <a:t>конф</a:t>
            </a:r>
            <a:r>
              <a:rPr lang="ru-RU" sz="3700" dirty="0"/>
              <a:t>. / науч. ред. А. Д. Черенкова. – Воронеж : ВГПУ, 2009. – С. 76–83.</a:t>
            </a:r>
          </a:p>
          <a:p>
            <a:pPr marL="0" indent="0">
              <a:buNone/>
            </a:pPr>
            <a:r>
              <a:rPr lang="ru-RU" sz="3700" dirty="0"/>
              <a:t>15. </a:t>
            </a:r>
            <a:r>
              <a:rPr lang="ru-RU" sz="3700" i="1" dirty="0"/>
              <a:t>Фаустов А. А. </a:t>
            </a:r>
            <a:r>
              <a:rPr lang="ru-RU" sz="3700" dirty="0"/>
              <a:t>О фракциях литературных текстов : к обоснованию понятия / А. А. Фаустов // Вестник Воронеж. </a:t>
            </a:r>
            <a:r>
              <a:rPr lang="ru-RU" sz="3700" dirty="0" err="1"/>
              <a:t>гос</a:t>
            </a:r>
            <a:r>
              <a:rPr lang="ru-RU" sz="3700" dirty="0"/>
              <a:t> . ун-та. Сер.: Лингвистика и межкультурная коммуникация. – 2012. – № 2. – С. 34–38.</a:t>
            </a:r>
          </a:p>
          <a:p>
            <a:pPr marL="0" indent="0">
              <a:buNone/>
            </a:pPr>
            <a:r>
              <a:rPr lang="ru-RU" sz="3700" dirty="0"/>
              <a:t>16. </a:t>
            </a:r>
            <a:r>
              <a:rPr lang="ru-RU" sz="3700" i="1" dirty="0"/>
              <a:t>Фаустов А. А. </a:t>
            </a:r>
            <a:r>
              <a:rPr lang="ru-RU" sz="3700" dirty="0"/>
              <a:t>Творчество А. П. Чехова в свете явления «текстовой аттракции» и ключевые произведения русской литературы / А. А. Фаустов, М. В. Катов, А. В. </a:t>
            </a:r>
            <a:r>
              <a:rPr lang="ru-RU" sz="3700" dirty="0" err="1"/>
              <a:t>Гостева</a:t>
            </a:r>
            <a:r>
              <a:rPr lang="ru-RU" sz="3700" dirty="0"/>
              <a:t> // Универсалии русской литературы. 2 / под ред. А. А. </a:t>
            </a:r>
            <a:r>
              <a:rPr lang="ru-RU" sz="3700" dirty="0" err="1"/>
              <a:t>Фаустова</a:t>
            </a:r>
            <a:r>
              <a:rPr lang="ru-RU" sz="3700" dirty="0"/>
              <a:t>. –Воронеж : Наука-</a:t>
            </a:r>
            <a:r>
              <a:rPr lang="ru-RU" sz="3700" dirty="0" err="1"/>
              <a:t>Юнипресс</a:t>
            </a:r>
            <a:r>
              <a:rPr lang="ru-RU" sz="3700" dirty="0"/>
              <a:t>, 2010. – С. 154–179.</a:t>
            </a:r>
          </a:p>
          <a:p>
            <a:pPr marL="0" indent="0">
              <a:buNone/>
            </a:pPr>
            <a:r>
              <a:rPr lang="ru-RU" sz="3700" dirty="0"/>
              <a:t>17. </a:t>
            </a:r>
            <a:r>
              <a:rPr lang="ru-RU" sz="3700" i="1" dirty="0"/>
              <a:t>Фаустов А. А. </a:t>
            </a:r>
            <a:r>
              <a:rPr lang="ru-RU" sz="3700" dirty="0" err="1"/>
              <a:t>Маркемный</a:t>
            </a:r>
            <a:r>
              <a:rPr lang="ru-RU" sz="3700" dirty="0"/>
              <a:t> портрет А. П. Чехова / А. А. Фаустов // Вестник Воронеж. гос. ун-та. Сер.: Лингвистика и межкультурная коммуникация. – 2010. – № 2. – С. 12–16 </a:t>
            </a:r>
          </a:p>
          <a:p>
            <a:pPr marL="0" indent="0">
              <a:buNone/>
            </a:pPr>
            <a:r>
              <a:rPr lang="ru-RU" sz="3700" dirty="0"/>
              <a:t>18. </a:t>
            </a:r>
            <a:r>
              <a:rPr lang="ru-RU" sz="3700" dirty="0" err="1"/>
              <a:t>Кашкина</a:t>
            </a:r>
            <a:r>
              <a:rPr lang="ru-RU" sz="3700" dirty="0"/>
              <a:t> А.А. </a:t>
            </a:r>
            <a:r>
              <a:rPr lang="ru-RU" sz="3700" dirty="0" err="1"/>
              <a:t>Маркемный</a:t>
            </a:r>
            <a:r>
              <a:rPr lang="ru-RU" sz="3700" dirty="0"/>
              <a:t> анализ языка русской поэзии: автореферат </a:t>
            </a:r>
            <a:r>
              <a:rPr lang="ru-RU" sz="3700" dirty="0" err="1"/>
              <a:t>дис</a:t>
            </a:r>
            <a:r>
              <a:rPr lang="ru-RU" sz="3700" dirty="0"/>
              <a:t>. …канд. </a:t>
            </a:r>
            <a:r>
              <a:rPr lang="ru-RU" sz="3700" dirty="0" err="1"/>
              <a:t>филол</a:t>
            </a:r>
            <a:r>
              <a:rPr lang="ru-RU" sz="3700" dirty="0"/>
              <a:t>. наук. – Воронеж, 2013. – 25 с.</a:t>
            </a:r>
          </a:p>
          <a:p>
            <a:pPr marL="0" indent="0">
              <a:buNone/>
            </a:pPr>
            <a:r>
              <a:rPr lang="ru-RU" sz="3700" dirty="0"/>
              <a:t>19. </a:t>
            </a:r>
            <a:r>
              <a:rPr lang="ru-RU" sz="3700" i="1" dirty="0" err="1"/>
              <a:t>Кашкина</a:t>
            </a:r>
            <a:r>
              <a:rPr lang="ru-RU" sz="3700" i="1" dirty="0"/>
              <a:t> А. В . </a:t>
            </a:r>
            <a:r>
              <a:rPr lang="ru-RU" sz="3700" dirty="0"/>
              <a:t>О классификации </a:t>
            </a:r>
            <a:r>
              <a:rPr lang="ru-RU" sz="3700" dirty="0" err="1"/>
              <a:t>маркем</a:t>
            </a:r>
            <a:r>
              <a:rPr lang="ru-RU" sz="3700" dirty="0"/>
              <a:t> /А. В. </a:t>
            </a:r>
            <a:r>
              <a:rPr lang="ru-RU" sz="3700" dirty="0" err="1"/>
              <a:t>Кашкина</a:t>
            </a:r>
            <a:r>
              <a:rPr lang="ru-RU" sz="3700" dirty="0"/>
              <a:t> // Вестник Воронеж. </a:t>
            </a:r>
            <a:r>
              <a:rPr lang="ru-RU" sz="3700" dirty="0" err="1"/>
              <a:t>го</a:t>
            </a:r>
            <a:r>
              <a:rPr lang="ru-RU" sz="3700" dirty="0"/>
              <a:t> с. ун-та. Сер.: Лингвистика и межкультурная коммуникация. – 2011.– № 1. – С. 97–100.</a:t>
            </a:r>
          </a:p>
          <a:p>
            <a:pPr marL="0" indent="0">
              <a:buNone/>
            </a:pPr>
            <a:r>
              <a:rPr lang="ru-RU" sz="3700" dirty="0"/>
              <a:t>20. </a:t>
            </a:r>
            <a:r>
              <a:rPr lang="ru-RU" sz="3700" i="1" dirty="0" err="1"/>
              <a:t>Кашкина</a:t>
            </a:r>
            <a:r>
              <a:rPr lang="ru-RU" sz="3700" i="1" dirty="0"/>
              <a:t> А. В. </a:t>
            </a:r>
            <a:r>
              <a:rPr lang="ru-RU" sz="3700" dirty="0"/>
              <a:t>Критерии выделения </a:t>
            </a:r>
            <a:r>
              <a:rPr lang="ru-RU" sz="3700" dirty="0" err="1"/>
              <a:t>маркем</a:t>
            </a:r>
            <a:r>
              <a:rPr lang="ru-RU" sz="3700" dirty="0"/>
              <a:t> в русских поэтических текстах / А. В. </a:t>
            </a:r>
            <a:r>
              <a:rPr lang="ru-RU" sz="3700" dirty="0" err="1"/>
              <a:t>Кашкина</a:t>
            </a:r>
            <a:r>
              <a:rPr lang="ru-RU" sz="3700" dirty="0"/>
              <a:t> // Среди нехоженых путей : сб. науч. статей к юбилею д-ра </a:t>
            </a:r>
            <a:r>
              <a:rPr lang="ru-RU" sz="3700" dirty="0" err="1"/>
              <a:t>филол</a:t>
            </a:r>
            <a:r>
              <a:rPr lang="ru-RU" sz="3700" dirty="0"/>
              <a:t>- наук, проф. А. А. </a:t>
            </a:r>
            <a:r>
              <a:rPr lang="ru-RU" sz="3700" dirty="0" err="1"/>
              <a:t>Кретова</a:t>
            </a:r>
            <a:r>
              <a:rPr lang="ru-RU" sz="3700" dirty="0"/>
              <a:t> / под ред. И. А. Меркуловой, К. М. </a:t>
            </a:r>
            <a:r>
              <a:rPr lang="ru-RU" sz="3700" dirty="0" err="1"/>
              <a:t>Шилихиной</a:t>
            </a:r>
            <a:r>
              <a:rPr lang="ru-RU" sz="3700" dirty="0"/>
              <a:t>. – Воронеж : Наука-</a:t>
            </a:r>
            <a:r>
              <a:rPr lang="ru-RU" sz="3700" dirty="0" err="1"/>
              <a:t>Юнипресс</a:t>
            </a:r>
            <a:r>
              <a:rPr lang="ru-RU" sz="3700" dirty="0"/>
              <a:t>, 2012. – С. 300–307.</a:t>
            </a:r>
          </a:p>
          <a:p>
            <a:pPr marL="0" indent="0">
              <a:buNone/>
            </a:pPr>
            <a:r>
              <a:rPr lang="ru-RU" sz="3700" dirty="0"/>
              <a:t>21. </a:t>
            </a:r>
            <a:r>
              <a:rPr lang="ru-RU" sz="3700" i="1" dirty="0" err="1"/>
              <a:t>Кашкина</a:t>
            </a:r>
            <a:r>
              <a:rPr lang="ru-RU" sz="3700" i="1" dirty="0"/>
              <a:t> А. В. </a:t>
            </a:r>
            <a:r>
              <a:rPr lang="ru-RU" sz="3700" dirty="0" err="1"/>
              <a:t>Маркемная</a:t>
            </a:r>
            <a:r>
              <a:rPr lang="ru-RU" sz="3700" dirty="0"/>
              <a:t> специфика русской поэзии 60–80-х годов ХХ века / А. В. </a:t>
            </a:r>
            <a:r>
              <a:rPr lang="ru-RU" sz="3700" dirty="0" err="1"/>
              <a:t>Кашкина</a:t>
            </a:r>
            <a:r>
              <a:rPr lang="ru-RU" sz="3700" dirty="0"/>
              <a:t> // </a:t>
            </a:r>
            <a:r>
              <a:rPr lang="ru-RU" sz="3700" dirty="0" err="1"/>
              <a:t>ВестникВоронеж</a:t>
            </a:r>
            <a:r>
              <a:rPr lang="ru-RU" sz="3700" dirty="0"/>
              <a:t>. гос. ун-та. Сер.: Лингвистика и межкультурная коммуникация. – 2013. – № 2. – С. 90–94.</a:t>
            </a:r>
          </a:p>
          <a:p>
            <a:pPr marL="0" indent="0">
              <a:buNone/>
            </a:pPr>
            <a:r>
              <a:rPr lang="ru-RU" sz="3700" dirty="0"/>
              <a:t>22. </a:t>
            </a:r>
            <a:r>
              <a:rPr lang="ru-RU" sz="3700" i="1" dirty="0" err="1"/>
              <a:t>Кашкина</a:t>
            </a:r>
            <a:r>
              <a:rPr lang="ru-RU" sz="3700" i="1" dirty="0"/>
              <a:t> А. В. </a:t>
            </a:r>
            <a:r>
              <a:rPr lang="ru-RU" sz="3700" dirty="0" err="1"/>
              <a:t>Маркемный</a:t>
            </a:r>
            <a:r>
              <a:rPr lang="ru-RU" sz="3700" dirty="0"/>
              <a:t> состав языка русской поэзии первой трети XX века // Мир лингвистики и коммуникации : электронный научный журнал. – 2011.– № 1 (22). – Режим доступа: http://tverlingua.ru/ </a:t>
            </a:r>
            <a:r>
              <a:rPr lang="ru-RU" sz="3700" dirty="0" err="1"/>
              <a:t>archive</a:t>
            </a:r>
            <a:r>
              <a:rPr lang="ru-RU" sz="3700" dirty="0"/>
              <a:t>/022/5_22.pdf</a:t>
            </a:r>
          </a:p>
          <a:p>
            <a:pPr marL="0" indent="0">
              <a:buNone/>
            </a:pPr>
            <a:r>
              <a:rPr lang="ru-RU" sz="3700" dirty="0"/>
              <a:t>23. </a:t>
            </a:r>
            <a:r>
              <a:rPr lang="ru-RU" sz="3700" i="1" dirty="0" err="1"/>
              <a:t>Кашкина</a:t>
            </a:r>
            <a:r>
              <a:rPr lang="ru-RU" sz="3700" i="1" dirty="0"/>
              <a:t> А. В. </a:t>
            </a:r>
            <a:r>
              <a:rPr lang="ru-RU" sz="3700" dirty="0"/>
              <a:t>Особенности </a:t>
            </a:r>
            <a:r>
              <a:rPr lang="ru-RU" sz="3700" dirty="0" err="1"/>
              <a:t>маркемной</a:t>
            </a:r>
            <a:r>
              <a:rPr lang="ru-RU" sz="3700" dirty="0"/>
              <a:t> лексики  языка русской поэзии начала XX века / А. В. </a:t>
            </a:r>
            <a:r>
              <a:rPr lang="ru-RU" sz="3700" dirty="0" err="1"/>
              <a:t>Кашкина</a:t>
            </a:r>
            <a:r>
              <a:rPr lang="ru-RU" sz="3700" dirty="0"/>
              <a:t> // Русское национальное сознание в его языковом воплощении : прошлое, настоящее, будущее. XXX </a:t>
            </a:r>
            <a:r>
              <a:rPr lang="ru-RU" sz="3700" dirty="0" err="1"/>
              <a:t>Распоповские</a:t>
            </a:r>
            <a:r>
              <a:rPr lang="ru-RU" sz="3700" dirty="0"/>
              <a:t> чтения : материалы </a:t>
            </a:r>
            <a:r>
              <a:rPr lang="ru-RU" sz="3700" dirty="0" err="1"/>
              <a:t>Междунар</a:t>
            </a:r>
            <a:r>
              <a:rPr lang="ru-RU" sz="3700" dirty="0"/>
              <a:t>. </a:t>
            </a:r>
            <a:r>
              <a:rPr lang="ru-RU" sz="3700" dirty="0" err="1"/>
              <a:t>конф</a:t>
            </a:r>
            <a:r>
              <a:rPr lang="ru-RU" sz="3700" dirty="0"/>
              <a:t>. (Воронеж, 2–4 марта 2012 г.). – Воронеж : Изд.-полиграф. Центр Воронеж. гос. ун-та. – 2012. – С. 103–106.</a:t>
            </a:r>
          </a:p>
          <a:p>
            <a:pPr marL="0" indent="0" algn="just">
              <a:buNone/>
            </a:pPr>
            <a:endParaRPr lang="ru-RU" sz="2800" dirty="0">
              <a:solidFill>
                <a:srgbClr val="D2533C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rgbClr val="D2533C"/>
                </a:solidFill>
              </a:rPr>
              <a:t>Работы, выполненные в русле </a:t>
            </a:r>
            <a:r>
              <a:rPr lang="ru-RU" sz="2200" dirty="0" err="1">
                <a:solidFill>
                  <a:srgbClr val="D2533C"/>
                </a:solidFill>
              </a:rPr>
              <a:t>маркемологического</a:t>
            </a:r>
            <a:r>
              <a:rPr lang="ru-RU" sz="2200" dirty="0">
                <a:solidFill>
                  <a:srgbClr val="D2533C"/>
                </a:solidFill>
              </a:rPr>
              <a:t> исследования</a:t>
            </a:r>
            <a:endParaRPr lang="ru-RU" sz="2800" dirty="0">
              <a:solidFill>
                <a:srgbClr val="D2533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2800" dirty="0">
              <a:solidFill>
                <a:srgbClr val="D2533C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/>
              <a:t>24. </a:t>
            </a:r>
            <a:r>
              <a:rPr lang="ru-RU" sz="4800" i="1" dirty="0" err="1"/>
              <a:t>Кашкина</a:t>
            </a:r>
            <a:r>
              <a:rPr lang="ru-RU" sz="4800" i="1" dirty="0"/>
              <a:t> А. В. </a:t>
            </a:r>
            <a:r>
              <a:rPr lang="ru-RU" sz="4800" dirty="0"/>
              <a:t>Русская поэзия 20–50-х годов XX века в ее </a:t>
            </a:r>
            <a:r>
              <a:rPr lang="ru-RU" sz="4800" dirty="0" err="1"/>
              <a:t>маркемологическом</a:t>
            </a:r>
            <a:r>
              <a:rPr lang="ru-RU" sz="4800" dirty="0"/>
              <a:t> отображении /А. В. </a:t>
            </a:r>
            <a:r>
              <a:rPr lang="ru-RU" sz="4800" dirty="0" err="1"/>
              <a:t>Кашкина</a:t>
            </a:r>
            <a:r>
              <a:rPr lang="ru-RU" sz="4800" dirty="0"/>
              <a:t> // Вестник Воронеж. гос. ун-та. Сер.: Лингвистика и межкультурная коммуникация. – 2013. – № 1. – С. 79–87.</a:t>
            </a:r>
          </a:p>
          <a:p>
            <a:pPr marL="0" indent="0">
              <a:buNone/>
            </a:pPr>
            <a:r>
              <a:rPr lang="ru-RU" sz="4800" dirty="0"/>
              <a:t>25. </a:t>
            </a:r>
            <a:r>
              <a:rPr lang="ru-RU" sz="4800" i="1" dirty="0" err="1"/>
              <a:t>Кашкина</a:t>
            </a:r>
            <a:r>
              <a:rPr lang="ru-RU" sz="4800" i="1" dirty="0"/>
              <a:t> А. В. </a:t>
            </a:r>
            <a:r>
              <a:rPr lang="ru-RU" sz="4800" dirty="0"/>
              <a:t>Язык русской поэзии конца XIX в. с точки зрения </a:t>
            </a:r>
            <a:r>
              <a:rPr lang="ru-RU" sz="4800" dirty="0" err="1"/>
              <a:t>маркемологии</a:t>
            </a:r>
            <a:r>
              <a:rPr lang="ru-RU" sz="4800" dirty="0"/>
              <a:t> / А. В. </a:t>
            </a:r>
            <a:r>
              <a:rPr lang="ru-RU" sz="4800" dirty="0" err="1"/>
              <a:t>Кашкина</a:t>
            </a:r>
            <a:r>
              <a:rPr lang="ru-RU" sz="4800" dirty="0"/>
              <a:t> // Всемирный виртуальный конгресс по русистике и культуре «Планета «Русский язык» в виртуальном </a:t>
            </a:r>
            <a:r>
              <a:rPr lang="ru-RU" sz="4800" dirty="0" err="1"/>
              <a:t>лингвокоммуникативном</a:t>
            </a:r>
            <a:r>
              <a:rPr lang="ru-RU" sz="4800" dirty="0"/>
              <a:t> пространстве» (3–5 октября 2012 г.) / Лингвистический центр Болонского </a:t>
            </a:r>
            <a:r>
              <a:rPr lang="ru-RU" sz="4800" dirty="0" err="1"/>
              <a:t>универ-ситета</a:t>
            </a:r>
            <a:r>
              <a:rPr lang="ru-RU" sz="4800" dirty="0"/>
              <a:t> CLI, </a:t>
            </a:r>
            <a:r>
              <a:rPr lang="ru-RU" sz="4800" dirty="0" err="1"/>
              <a:t>Форли</a:t>
            </a:r>
            <a:r>
              <a:rPr lang="ru-RU" sz="4800" dirty="0"/>
              <a:t>, Италия. – Ереван : </a:t>
            </a:r>
            <a:r>
              <a:rPr lang="ru-RU" sz="4800" dirty="0" err="1"/>
              <a:t>Limush</a:t>
            </a:r>
            <a:r>
              <a:rPr lang="ru-RU" sz="4800" dirty="0"/>
              <a:t>, 2012. – Режим доступа: http://community.middlebury.</a:t>
            </a:r>
          </a:p>
          <a:p>
            <a:pPr marL="0" indent="0">
              <a:buNone/>
            </a:pPr>
            <a:r>
              <a:rPr lang="en-US" sz="4800" dirty="0" err="1"/>
              <a:t>edu</a:t>
            </a:r>
            <a:r>
              <a:rPr lang="en-US" sz="4800" dirty="0"/>
              <a:t>/~</a:t>
            </a:r>
            <a:r>
              <a:rPr lang="en-US" sz="4800" dirty="0" err="1"/>
              <a:t>beyer</a:t>
            </a:r>
            <a:r>
              <a:rPr lang="en-US" sz="4800" dirty="0"/>
              <a:t>/MESIV/WVCongress2012.pdf ; </a:t>
            </a:r>
            <a:r>
              <a:rPr lang="en-US" sz="4800" u="sng" dirty="0">
                <a:hlinkClick r:id="rId2"/>
              </a:rPr>
              <a:t>http://mesi</a:t>
            </a:r>
            <a:r>
              <a:rPr lang="en-US" sz="4800" dirty="0"/>
              <a:t>. cliro.unibo.it/data/_uploaded/fi le/</a:t>
            </a:r>
            <a:r>
              <a:rPr lang="en-US" sz="4800" dirty="0" err="1"/>
              <a:t>atti</a:t>
            </a:r>
            <a:r>
              <a:rPr lang="en-US" sz="4800" dirty="0"/>
              <a:t>/WVCongress.pdf –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С. 254–260.</a:t>
            </a:r>
          </a:p>
          <a:p>
            <a:pPr marL="0" indent="0">
              <a:buNone/>
            </a:pPr>
            <a:r>
              <a:rPr lang="ru-RU" sz="4800" dirty="0"/>
              <a:t>26. </a:t>
            </a:r>
            <a:r>
              <a:rPr lang="ru-RU" sz="4800" i="1" dirty="0" err="1"/>
              <a:t>Кашкина</a:t>
            </a:r>
            <a:r>
              <a:rPr lang="ru-RU" sz="4800" i="1" dirty="0"/>
              <a:t> А. В. </a:t>
            </a:r>
            <a:r>
              <a:rPr lang="ru-RU" sz="4800" dirty="0"/>
              <a:t>XVIII век в русской поэзии с точки зрения </a:t>
            </a:r>
            <a:r>
              <a:rPr lang="ru-RU" sz="4800" dirty="0" err="1"/>
              <a:t>маркемного</a:t>
            </a:r>
            <a:r>
              <a:rPr lang="ru-RU" sz="4800" dirty="0"/>
              <a:t> анализа / А. В. </a:t>
            </a:r>
            <a:r>
              <a:rPr lang="ru-RU" sz="4800" dirty="0" err="1"/>
              <a:t>Кашкина</a:t>
            </a:r>
            <a:r>
              <a:rPr lang="ru-RU" sz="4800" dirty="0"/>
              <a:t> //Образовательные технологии в виртуальном </a:t>
            </a:r>
            <a:r>
              <a:rPr lang="ru-RU" sz="4800" dirty="0" err="1"/>
              <a:t>лингвокоммуникативном</a:t>
            </a:r>
            <a:r>
              <a:rPr lang="ru-RU" sz="4800" dirty="0"/>
              <a:t> пространстве : IV </a:t>
            </a:r>
            <a:r>
              <a:rPr lang="ru-RU" sz="4800" dirty="0" err="1"/>
              <a:t>Междунар</a:t>
            </a:r>
            <a:r>
              <a:rPr lang="ru-RU" sz="4800" dirty="0"/>
              <a:t>. </a:t>
            </a:r>
            <a:r>
              <a:rPr lang="ru-RU" sz="4800" dirty="0" err="1"/>
              <a:t>виртуал</a:t>
            </a:r>
            <a:r>
              <a:rPr lang="ru-RU" sz="4800" dirty="0"/>
              <a:t>. </a:t>
            </a:r>
            <a:r>
              <a:rPr lang="ru-RU" sz="4800" dirty="0" err="1"/>
              <a:t>конф</a:t>
            </a:r>
            <a:r>
              <a:rPr lang="ru-RU" sz="4800" dirty="0"/>
              <a:t>. по русистике, литературе и культуре : сб. науч. докладов. – Ереван : </a:t>
            </a:r>
            <a:r>
              <a:rPr lang="ru-RU" sz="4800" dirty="0" err="1"/>
              <a:t>Лимуш</a:t>
            </a:r>
            <a:r>
              <a:rPr lang="ru-RU" sz="4800" dirty="0"/>
              <a:t>, 2011. – C. 109–113.</a:t>
            </a:r>
          </a:p>
          <a:p>
            <a:pPr marL="0" indent="0">
              <a:buNone/>
            </a:pPr>
            <a:r>
              <a:rPr lang="ru-RU" sz="4800" i="1" dirty="0"/>
              <a:t>27. Артемова О.Г.</a:t>
            </a:r>
            <a:r>
              <a:rPr lang="ru-RU" sz="4800" dirty="0"/>
              <a:t> Творчество Л. Стерна как </a:t>
            </a:r>
            <a:r>
              <a:rPr lang="ru-RU" sz="4800" dirty="0" err="1"/>
              <a:t>маркемный</a:t>
            </a:r>
            <a:r>
              <a:rPr lang="ru-RU" sz="4800" dirty="0"/>
              <a:t> феномен английской художественной прозы / О.Г. Артемова // Вестник Воронежского гос. ун-та. Сер. Лингвистика и межкультурная коммуникация.  2017,  № 1. С. 37 – 42. </a:t>
            </a:r>
          </a:p>
          <a:p>
            <a:pPr marL="0" indent="0">
              <a:buNone/>
            </a:pPr>
            <a:r>
              <a:rPr lang="ru-RU" sz="4800" i="1" dirty="0"/>
              <a:t>28. Артемова О.Г.</a:t>
            </a:r>
            <a:r>
              <a:rPr lang="ru-RU" sz="4800" dirty="0"/>
              <a:t> </a:t>
            </a:r>
            <a:r>
              <a:rPr lang="ru-RU" sz="4800" dirty="0" err="1"/>
              <a:t>Маркемная</a:t>
            </a:r>
            <a:r>
              <a:rPr lang="ru-RU" sz="4800" dirty="0"/>
              <a:t> характеристика творчества А. </a:t>
            </a:r>
            <a:r>
              <a:rPr lang="ru-RU" sz="4800" dirty="0" err="1"/>
              <a:t>Рэдклиф</a:t>
            </a:r>
            <a:r>
              <a:rPr lang="ru-RU" sz="4800" dirty="0"/>
              <a:t> / О.Г. Артемова // Текст в </a:t>
            </a:r>
            <a:r>
              <a:rPr lang="ru-RU" sz="4800" dirty="0" smtClean="0"/>
              <a:t>культурном, историческом</a:t>
            </a:r>
            <a:r>
              <a:rPr lang="ru-RU" sz="4800" dirty="0"/>
              <a:t>, языковом пространстве. Материалы Международной заочной научно-практической конференции 19 марта 2017 г.  Москва, 2017. С. 178 – 185.</a:t>
            </a:r>
          </a:p>
          <a:p>
            <a:pPr marL="0" indent="0">
              <a:buNone/>
            </a:pPr>
            <a:r>
              <a:rPr lang="ru-RU" sz="4800" i="1" dirty="0"/>
              <a:t>29. Артемова О.Г.,</a:t>
            </a:r>
            <a:r>
              <a:rPr lang="ru-RU" sz="4800" dirty="0"/>
              <a:t> </a:t>
            </a:r>
            <a:r>
              <a:rPr lang="ru-RU" sz="4800" i="1" dirty="0" err="1"/>
              <a:t>Кретов</a:t>
            </a:r>
            <a:r>
              <a:rPr lang="ru-RU" sz="4800" i="1" dirty="0"/>
              <a:t> А.А. </a:t>
            </a:r>
            <a:r>
              <a:rPr lang="ru-RU" sz="4800" dirty="0"/>
              <a:t>Точечный </a:t>
            </a:r>
            <a:r>
              <a:rPr lang="ru-RU" sz="4800" dirty="0" err="1"/>
              <a:t>маркемный</a:t>
            </a:r>
            <a:r>
              <a:rPr lang="ru-RU" sz="4800" dirty="0"/>
              <a:t> анализ британской художественной прозы </a:t>
            </a:r>
            <a:r>
              <a:rPr lang="en-US" sz="4800" dirty="0"/>
              <a:t>XVII</a:t>
            </a:r>
            <a:r>
              <a:rPr lang="ru-RU" sz="4800" dirty="0"/>
              <a:t>-</a:t>
            </a:r>
            <a:r>
              <a:rPr lang="en-US" sz="4800" dirty="0"/>
              <a:t>XX</a:t>
            </a:r>
            <a:r>
              <a:rPr lang="ru-RU" sz="4800" dirty="0"/>
              <a:t> веков / О.Г. Артемова, А.А. </a:t>
            </a:r>
            <a:r>
              <a:rPr lang="ru-RU" sz="4800" dirty="0" err="1"/>
              <a:t>Кретов</a:t>
            </a:r>
            <a:r>
              <a:rPr lang="ru-RU" sz="4800" dirty="0"/>
              <a:t> // Вестник Воронежского гос. ун-та. Сер. Лингвистика и межкультурная коммуникация.  2017,  № 2. С. 87 – 93.</a:t>
            </a:r>
          </a:p>
          <a:p>
            <a:pPr marL="0" indent="0">
              <a:buNone/>
            </a:pPr>
            <a:r>
              <a:rPr lang="ru-RU" sz="4800" i="1" dirty="0"/>
              <a:t>30. Артемова О.Г.</a:t>
            </a:r>
            <a:r>
              <a:rPr lang="ru-RU" sz="4800" dirty="0"/>
              <a:t> </a:t>
            </a:r>
            <a:r>
              <a:rPr lang="ru-RU" sz="4800" dirty="0" err="1"/>
              <a:t>Маркемный</a:t>
            </a:r>
            <a:r>
              <a:rPr lang="ru-RU" sz="4800" dirty="0"/>
              <a:t> состав языка английской прозы первой половины 18-го века / О.Г. Артемова // Вестник Воронежского гос. ун-та. Сер. Лингвистика и межкультурная коммуникация.  2017,  № 4. С. 32 – 40.</a:t>
            </a:r>
          </a:p>
          <a:p>
            <a:pPr marL="0" indent="0">
              <a:buNone/>
            </a:pPr>
            <a:r>
              <a:rPr lang="ru-RU" sz="4800" i="1" dirty="0"/>
              <a:t>31. Артемова О.Г.</a:t>
            </a:r>
            <a:r>
              <a:rPr lang="ru-RU" sz="4800" dirty="0"/>
              <a:t> Уникальность </a:t>
            </a:r>
            <a:r>
              <a:rPr lang="ru-RU" sz="4800" dirty="0" err="1"/>
              <a:t>маркемного</a:t>
            </a:r>
            <a:r>
              <a:rPr lang="ru-RU" sz="4800" dirty="0"/>
              <a:t> состава текстов Л. Стерна в прозе английского сентиментализма / О.Г. Артемова // Вестник Воронежского гос. ун-та. Сер. Лингвистика и межкультурная коммуникация.  2017,  № 3. С.31 – 38.</a:t>
            </a:r>
          </a:p>
          <a:p>
            <a:pPr marL="0" indent="0">
              <a:buNone/>
            </a:pPr>
            <a:r>
              <a:rPr lang="ru-RU" sz="4800" i="1" dirty="0"/>
              <a:t>32. Артемова О.Г., </a:t>
            </a:r>
            <a:r>
              <a:rPr lang="ru-RU" sz="4800" i="1" dirty="0" err="1"/>
              <a:t>Кретов</a:t>
            </a:r>
            <a:r>
              <a:rPr lang="ru-RU" sz="4800" i="1" dirty="0"/>
              <a:t> А.А.</a:t>
            </a:r>
            <a:r>
              <a:rPr lang="ru-RU" sz="4800" dirty="0"/>
              <a:t> </a:t>
            </a:r>
            <a:r>
              <a:rPr lang="ru-RU" sz="4800" dirty="0" err="1"/>
              <a:t>Маркемные</a:t>
            </a:r>
            <a:r>
              <a:rPr lang="ru-RU" sz="4800" dirty="0"/>
              <a:t> траектории языка русской и английской художественной прозы / О.Г. Артемова, А.А. </a:t>
            </a:r>
            <a:r>
              <a:rPr lang="ru-RU" sz="4800" dirty="0" err="1"/>
              <a:t>Кретов</a:t>
            </a:r>
            <a:r>
              <a:rPr lang="ru-RU" sz="4800" dirty="0"/>
              <a:t> // Вестник Воронежского гос. ун-та. Сер. Лингвистика и межкультурная коммуникация.  2018, № 1. С. 165 – 173</a:t>
            </a:r>
            <a:r>
              <a:rPr lang="ru-RU" sz="4800" dirty="0" smtClean="0"/>
              <a:t>.</a:t>
            </a:r>
          </a:p>
          <a:p>
            <a:pPr marL="0" indent="0">
              <a:buNone/>
            </a:pPr>
            <a:r>
              <a:rPr lang="ru-RU" sz="4800" dirty="0" smtClean="0"/>
              <a:t>33. </a:t>
            </a:r>
            <a:r>
              <a:rPr lang="ru-RU" sz="4800" i="1" dirty="0" smtClean="0"/>
              <a:t>Артемова О.Г. </a:t>
            </a:r>
            <a:r>
              <a:rPr lang="ru-RU" sz="4800" dirty="0" err="1"/>
              <a:t>Маркемный</a:t>
            </a:r>
            <a:r>
              <a:rPr lang="ru-RU" sz="4800" dirty="0"/>
              <a:t> состав языка английской прозы первой половины </a:t>
            </a:r>
            <a:r>
              <a:rPr lang="ru-RU" sz="4800" dirty="0" smtClean="0"/>
              <a:t>17-го </a:t>
            </a:r>
            <a:r>
              <a:rPr lang="ru-RU" sz="4800" dirty="0"/>
              <a:t>века / О.Г. Артемова // Вестник Воронежского гос. ун-та. Сер. Лингвистика и межкультурная коммуникация.  </a:t>
            </a:r>
            <a:r>
              <a:rPr lang="ru-RU" sz="4800" dirty="0" smtClean="0"/>
              <a:t>2018,  </a:t>
            </a:r>
            <a:r>
              <a:rPr lang="ru-RU" sz="4800" dirty="0"/>
              <a:t>№ </a:t>
            </a:r>
            <a:r>
              <a:rPr lang="ru-RU" sz="4800" dirty="0" smtClean="0"/>
              <a:t>2. </a:t>
            </a:r>
            <a:r>
              <a:rPr lang="ru-RU" sz="4800" dirty="0"/>
              <a:t>С. </a:t>
            </a:r>
            <a:r>
              <a:rPr lang="ru-RU" sz="4800" dirty="0" smtClean="0"/>
              <a:t>38 </a:t>
            </a:r>
            <a:r>
              <a:rPr lang="ru-RU" sz="4800" dirty="0"/>
              <a:t>– </a:t>
            </a:r>
            <a:r>
              <a:rPr lang="ru-RU" sz="4800" dirty="0" smtClean="0"/>
              <a:t>46.</a:t>
            </a:r>
          </a:p>
          <a:p>
            <a:pPr marL="0" indent="0">
              <a:buNone/>
            </a:pPr>
            <a:r>
              <a:rPr lang="ru-RU" sz="4800" i="1" dirty="0" smtClean="0"/>
              <a:t>34. Артемова О.Г. </a:t>
            </a:r>
            <a:r>
              <a:rPr lang="ru-RU" sz="4800" dirty="0" smtClean="0"/>
              <a:t>Определение оптимального способа вычисления коэффициента корреляции в </a:t>
            </a:r>
            <a:r>
              <a:rPr lang="ru-RU" sz="4800" dirty="0" err="1" smtClean="0"/>
              <a:t>маркемологии</a:t>
            </a:r>
            <a:r>
              <a:rPr lang="ru-RU" sz="4800" dirty="0" smtClean="0"/>
              <a:t> / О.Г. Артемова // Информатика: проблемы, методология, технологии. Сборник материалов </a:t>
            </a:r>
            <a:r>
              <a:rPr lang="en-US" sz="4800" dirty="0" smtClean="0"/>
              <a:t>XVIII </a:t>
            </a:r>
            <a:r>
              <a:rPr lang="ru-RU" sz="4800" dirty="0" smtClean="0"/>
              <a:t>международной научно-методической конференции: в 7 томах.  - ВГУ, 2018. – С. 4-8.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203789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03238" y="836613"/>
            <a:ext cx="8640762" cy="4537075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 !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6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2533C"/>
                </a:solidFill>
                <a:cs typeface="Adobe Naskh Medium" pitchFamily="50" charset="-78"/>
              </a:rPr>
              <a:t>ЦЕЛЬ РАБОТЫ</a:t>
            </a:r>
            <a:endParaRPr lang="ru-RU" sz="3600" b="1" dirty="0">
              <a:solidFill>
                <a:srgbClr val="D2533C"/>
              </a:solidFill>
              <a:cs typeface="Adobe Naskh Medium" pitchFamily="50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800" dirty="0" smtClean="0"/>
              <a:t>представить еще один способ проникновения в содержание текста через его форму</a:t>
            </a:r>
            <a:endParaRPr lang="ru-RU" sz="4800" dirty="0" smtClean="0">
              <a:latin typeface="+mj-lt"/>
            </a:endParaRPr>
          </a:p>
          <a:p>
            <a:pPr marL="0" indent="0" algn="ctr">
              <a:buNone/>
            </a:pPr>
            <a:endParaRPr lang="ru-RU" sz="6000" dirty="0">
              <a:solidFill>
                <a:srgbClr val="D2533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901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200" dirty="0" smtClean="0">
                <a:solidFill>
                  <a:srgbClr val="D2533C"/>
                </a:solidFill>
              </a:rPr>
              <a:t>Формула вычисления весов </a:t>
            </a:r>
            <a:br>
              <a:rPr lang="ru-RU" altLang="ru-RU" sz="3200" dirty="0" smtClean="0">
                <a:solidFill>
                  <a:srgbClr val="D2533C"/>
                </a:solidFill>
              </a:rPr>
            </a:br>
            <a:r>
              <a:rPr lang="ru-RU" altLang="ru-RU" sz="3200" dirty="0" smtClean="0">
                <a:solidFill>
                  <a:srgbClr val="D2533C"/>
                </a:solidFill>
              </a:rPr>
              <a:t>[Титов 2004, </a:t>
            </a:r>
            <a:r>
              <a:rPr lang="en-US" altLang="ru-RU" sz="3200" dirty="0" smtClean="0">
                <a:solidFill>
                  <a:srgbClr val="D2533C"/>
                </a:solidFill>
              </a:rPr>
              <a:t>C</a:t>
            </a:r>
            <a:r>
              <a:rPr lang="ru-RU" altLang="ru-RU" sz="3200" dirty="0" smtClean="0">
                <a:solidFill>
                  <a:srgbClr val="D2533C"/>
                </a:solidFill>
              </a:rPr>
              <a:t>.15]</a:t>
            </a:r>
            <a:endParaRPr lang="ru-RU" sz="3200" dirty="0">
              <a:solidFill>
                <a:srgbClr val="D2533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39788" lvl="1" indent="-495300">
              <a:buFont typeface="Wingdings" pitchFamily="2" charset="2"/>
              <a:buNone/>
            </a:pPr>
            <a:r>
              <a:rPr lang="ru-RU" altLang="ru-RU" sz="2200" dirty="0" smtClean="0"/>
              <a:t>Формула позволяет разместить веса словоформ в интервале от 1 до 0.</a:t>
            </a:r>
          </a:p>
          <a:p>
            <a:pPr marL="571500" indent="-571500">
              <a:buFont typeface="Wingdings" pitchFamily="2" charset="2"/>
              <a:buNone/>
            </a:pPr>
            <a:r>
              <a:rPr lang="ru-RU" altLang="ru-RU" sz="2600" b="1" dirty="0" smtClean="0"/>
              <a:t>     </a:t>
            </a:r>
            <a:r>
              <a:rPr lang="ru-RU" altLang="ru-RU" sz="2600" b="1" dirty="0" smtClean="0">
                <a:solidFill>
                  <a:srgbClr val="0000CC"/>
                </a:solidFill>
              </a:rPr>
              <a:t>	                </a:t>
            </a:r>
            <a:r>
              <a:rPr lang="ru-RU" altLang="ru-RU" sz="2600" b="1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altLang="ru-RU" sz="2600" b="1" dirty="0" smtClean="0">
                <a:solidFill>
                  <a:srgbClr val="0000CC"/>
                </a:solidFill>
              </a:rPr>
              <a:t>r</a:t>
            </a:r>
            <a:r>
              <a:rPr lang="ru-RU" altLang="ru-RU" sz="2600" b="1" dirty="0" smtClean="0">
                <a:solidFill>
                  <a:srgbClr val="0000CC"/>
                </a:solidFill>
              </a:rPr>
              <a:t> – </a:t>
            </a:r>
            <a:r>
              <a:rPr lang="en-US" altLang="ru-RU" sz="2600" b="1" dirty="0" smtClean="0">
                <a:solidFill>
                  <a:srgbClr val="0000CC"/>
                </a:solidFill>
              </a:rPr>
              <a:t>R</a:t>
            </a:r>
            <a:r>
              <a:rPr lang="ru-RU" altLang="ru-RU" sz="2600" b="1" dirty="0" smtClean="0">
                <a:solidFill>
                  <a:srgbClr val="0000CC"/>
                </a:solidFill>
              </a:rPr>
              <a:t>1-</a:t>
            </a:r>
            <a:r>
              <a:rPr lang="en-US" altLang="ru-RU" sz="2600" b="1" dirty="0" err="1" smtClean="0">
                <a:solidFill>
                  <a:srgbClr val="0000CC"/>
                </a:solidFill>
              </a:rPr>
              <a:t>i</a:t>
            </a:r>
            <a:endParaRPr lang="en-US" altLang="ru-RU" sz="26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altLang="ru-RU" sz="2600" b="1" dirty="0" smtClean="0">
                <a:solidFill>
                  <a:srgbClr val="0000CC"/>
                </a:solidFill>
              </a:rPr>
              <a:t>        </a:t>
            </a:r>
            <a:r>
              <a:rPr lang="en-US" altLang="ru-RU" sz="2600" b="1" dirty="0" err="1" smtClean="0">
                <a:solidFill>
                  <a:srgbClr val="0000CC"/>
                </a:solidFill>
              </a:rPr>
              <a:t>Pri</a:t>
            </a:r>
            <a:r>
              <a:rPr lang="ru-RU" altLang="ru-RU" sz="2600" b="1" dirty="0" smtClean="0">
                <a:solidFill>
                  <a:srgbClr val="0000CC"/>
                </a:solidFill>
              </a:rPr>
              <a:t>  =       ------------</a:t>
            </a:r>
            <a:endParaRPr lang="ru-RU" altLang="ru-RU" sz="2600" b="1" dirty="0" smtClean="0">
              <a:solidFill>
                <a:srgbClr val="0000CC"/>
              </a:solidFill>
              <a:sym typeface="Symbol" pitchFamily="18" charset="2"/>
            </a:endParaRPr>
          </a:p>
          <a:p>
            <a:pPr marL="0" indent="0">
              <a:buNone/>
            </a:pPr>
            <a:r>
              <a:rPr lang="ru-RU" altLang="ru-RU" sz="2600" b="1" dirty="0" smtClean="0">
                <a:solidFill>
                  <a:srgbClr val="0000CC"/>
                </a:solidFill>
                <a:sym typeface="Symbol" pitchFamily="18" charset="2"/>
              </a:rPr>
              <a:t>                              </a:t>
            </a:r>
            <a:r>
              <a:rPr lang="en-US" altLang="ru-RU" sz="2600" b="1" dirty="0" smtClean="0">
                <a:solidFill>
                  <a:srgbClr val="0000CC"/>
                </a:solidFill>
              </a:rPr>
              <a:t>r</a:t>
            </a:r>
            <a:endParaRPr lang="ru-RU" altLang="ru-RU" sz="26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altLang="ru-RU" sz="2600" dirty="0" smtClean="0"/>
              <a:t>где </a:t>
            </a:r>
            <a:r>
              <a:rPr lang="ru-RU" altLang="ru-RU" sz="2600" b="1" dirty="0" smtClean="0">
                <a:sym typeface="Symbol" pitchFamily="18" charset="2"/>
              </a:rPr>
              <a:t></a:t>
            </a:r>
            <a:r>
              <a:rPr lang="en-US" altLang="ru-RU" sz="2600" b="1" dirty="0" smtClean="0"/>
              <a:t>r</a:t>
            </a:r>
            <a:r>
              <a:rPr lang="ru-RU" altLang="ru-RU" sz="2600" dirty="0" smtClean="0"/>
              <a:t> – сумма единиц всех рангов, </a:t>
            </a:r>
            <a:r>
              <a:rPr lang="en-US" altLang="ru-RU" sz="2600" b="1" dirty="0" smtClean="0"/>
              <a:t>R</a:t>
            </a:r>
            <a:r>
              <a:rPr lang="ru-RU" altLang="ru-RU" sz="2600" b="1" dirty="0" smtClean="0"/>
              <a:t>1-</a:t>
            </a:r>
            <a:r>
              <a:rPr lang="en-US" altLang="ru-RU" sz="2600" b="1" dirty="0" err="1" smtClean="0"/>
              <a:t>i</a:t>
            </a:r>
            <a:r>
              <a:rPr lang="ru-RU" altLang="ru-RU" sz="2600" dirty="0" smtClean="0"/>
              <a:t> – сумма единиц от первого до данного ранга. </a:t>
            </a:r>
          </a:p>
          <a:p>
            <a:pPr marL="0" indent="0">
              <a:buNone/>
            </a:pPr>
            <a:endParaRPr lang="ru-RU" altLang="ru-RU" sz="2600" dirty="0" smtClean="0"/>
          </a:p>
          <a:p>
            <a:pPr marL="839788" lvl="1" indent="-495300" algn="ctr">
              <a:buFont typeface="Wingdings" pitchFamily="2" charset="2"/>
              <a:buNone/>
            </a:pPr>
            <a:r>
              <a:rPr lang="ru-RU" altLang="ru-RU" sz="3200" dirty="0" smtClean="0">
                <a:solidFill>
                  <a:srgbClr val="D2533C"/>
                </a:solidFill>
              </a:rPr>
              <a:t>Формула вычисления </a:t>
            </a:r>
            <a:r>
              <a:rPr lang="ru-RU" altLang="ru-RU" sz="3200" dirty="0" err="1" smtClean="0">
                <a:solidFill>
                  <a:srgbClr val="D2533C"/>
                </a:solidFill>
              </a:rPr>
              <a:t>ИнТеМа</a:t>
            </a:r>
            <a:endParaRPr lang="ru-RU" altLang="ru-RU" sz="3200" dirty="0" smtClean="0">
              <a:solidFill>
                <a:srgbClr val="D2533C"/>
              </a:solidFill>
            </a:endParaRPr>
          </a:p>
          <a:p>
            <a:pPr marL="839788" lvl="1" indent="-495300">
              <a:buFont typeface="Wingdings" pitchFamily="2" charset="2"/>
              <a:buNone/>
            </a:pPr>
            <a:endParaRPr lang="ru-RU" alt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39788" lvl="1" indent="-495300" algn="ctr">
              <a:buFont typeface="Wingdings" pitchFamily="2" charset="2"/>
              <a:buNone/>
            </a:pPr>
            <a:r>
              <a:rPr lang="ru-RU" altLang="ru-RU" sz="2800" b="1" dirty="0" err="1" smtClean="0">
                <a:solidFill>
                  <a:srgbClr val="0000CC"/>
                </a:solidFill>
              </a:rPr>
              <a:t>ИнТеМ</a:t>
            </a:r>
            <a:r>
              <a:rPr lang="ru-RU" altLang="ru-RU" sz="2800" b="1" dirty="0" smtClean="0">
                <a:solidFill>
                  <a:srgbClr val="0000CC"/>
                </a:solidFill>
              </a:rPr>
              <a:t> = Ч-вес – Д-вес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12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Используемые компьютерные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ТемАЛ</a:t>
            </a:r>
            <a:r>
              <a:rPr lang="ru-RU" dirty="0" smtClean="0"/>
              <a:t> – программа тематического анализа русской  лексики (автор - И. Попова, научный руководитель – д. </a:t>
            </a:r>
            <a:r>
              <a:rPr lang="ru-RU" dirty="0" err="1" smtClean="0"/>
              <a:t>техн</a:t>
            </a:r>
            <a:r>
              <a:rPr lang="ru-RU" dirty="0" smtClean="0"/>
              <a:t>. наук И.Е. Воронина, научный консультант – д. </a:t>
            </a:r>
            <a:r>
              <a:rPr lang="ru-RU" dirty="0" err="1" smtClean="0"/>
              <a:t>филол</a:t>
            </a:r>
            <a:r>
              <a:rPr lang="ru-RU" dirty="0" smtClean="0"/>
              <a:t>. наук А.А. </a:t>
            </a:r>
            <a:r>
              <a:rPr lang="ru-RU" dirty="0" err="1" smtClean="0"/>
              <a:t>Кретов</a:t>
            </a:r>
            <a:r>
              <a:rPr lang="ru-RU" dirty="0" smtClean="0"/>
              <a:t>)</a:t>
            </a:r>
          </a:p>
          <a:p>
            <a:r>
              <a:rPr lang="en-US" dirty="0" err="1"/>
              <a:t>ProTemAL</a:t>
            </a:r>
            <a:r>
              <a:rPr lang="ru-RU" dirty="0"/>
              <a:t>-</a:t>
            </a:r>
            <a:r>
              <a:rPr lang="en-US" dirty="0" err="1" smtClean="0"/>
              <a:t>Engl</a:t>
            </a:r>
            <a:r>
              <a:rPr lang="ru-RU" dirty="0" smtClean="0"/>
              <a:t> </a:t>
            </a:r>
            <a:r>
              <a:rPr lang="ru-RU" dirty="0"/>
              <a:t>– программа тематического анализа </a:t>
            </a:r>
            <a:r>
              <a:rPr lang="ru-RU" dirty="0" smtClean="0"/>
              <a:t>английской  </a:t>
            </a:r>
            <a:r>
              <a:rPr lang="ru-RU" dirty="0"/>
              <a:t>лексики (автор </a:t>
            </a:r>
            <a:r>
              <a:rPr lang="ru-RU" dirty="0" smtClean="0"/>
              <a:t>– А.С. </a:t>
            </a:r>
            <a:r>
              <a:rPr lang="ru-RU" dirty="0" err="1"/>
              <a:t>Г</a:t>
            </a:r>
            <a:r>
              <a:rPr lang="ru-RU" dirty="0" err="1" smtClean="0"/>
              <a:t>усельникова</a:t>
            </a:r>
            <a:r>
              <a:rPr lang="ru-RU" dirty="0" smtClean="0"/>
              <a:t>, </a:t>
            </a:r>
            <a:r>
              <a:rPr lang="ru-RU" dirty="0"/>
              <a:t>научный руководитель – д. </a:t>
            </a:r>
            <a:r>
              <a:rPr lang="ru-RU" dirty="0" err="1"/>
              <a:t>техн</a:t>
            </a:r>
            <a:r>
              <a:rPr lang="ru-RU" dirty="0"/>
              <a:t>. наук И.Е. Воронина, научный консультант </a:t>
            </a:r>
            <a:r>
              <a:rPr lang="ru-RU" dirty="0" smtClean="0"/>
              <a:t>– д. </a:t>
            </a:r>
            <a:r>
              <a:rPr lang="ru-RU" dirty="0" err="1" smtClean="0"/>
              <a:t>филол</a:t>
            </a:r>
            <a:r>
              <a:rPr lang="ru-RU" dirty="0" smtClean="0"/>
              <a:t>. наук </a:t>
            </a:r>
            <a:r>
              <a:rPr lang="ru-RU" dirty="0"/>
              <a:t>А.А. </a:t>
            </a:r>
            <a:r>
              <a:rPr lang="ru-RU" dirty="0" err="1"/>
              <a:t>Кретов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2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Autofit/>
          </a:bodyPr>
          <a:lstStyle/>
          <a:p>
            <a:r>
              <a:rPr lang="ru-RU" altLang="ru-RU" sz="4000" b="1" dirty="0" err="1" smtClean="0">
                <a:solidFill>
                  <a:srgbClr val="D2533C"/>
                </a:solidFill>
              </a:rPr>
              <a:t>Маркемы</a:t>
            </a:r>
            <a:r>
              <a:rPr lang="ru-RU" altLang="ru-RU" sz="4000" b="1" dirty="0" smtClean="0">
                <a:solidFill>
                  <a:srgbClr val="D2533C"/>
                </a:solidFill>
              </a:rPr>
              <a:t> </a:t>
            </a:r>
            <a:r>
              <a:rPr lang="ru-RU" altLang="ru-RU" sz="4000" dirty="0" smtClean="0">
                <a:solidFill>
                  <a:srgbClr val="D2533C"/>
                </a:solidFill>
              </a:rPr>
              <a:t>–</a:t>
            </a:r>
            <a:r>
              <a:rPr lang="ru-RU" altLang="ru-RU" sz="4000" b="1" dirty="0" smtClean="0">
                <a:solidFill>
                  <a:srgbClr val="D2533C"/>
                </a:solidFill>
              </a:rPr>
              <a:t> </a:t>
            </a:r>
            <a:r>
              <a:rPr lang="ru-RU" altLang="ru-RU" sz="3600" dirty="0" smtClean="0">
                <a:solidFill>
                  <a:srgbClr val="D2533C"/>
                </a:solidFill>
              </a:rPr>
              <a:t>первые 50 словоформ с максимальным значением </a:t>
            </a:r>
            <a:r>
              <a:rPr lang="ru-RU" altLang="ru-RU" sz="3600" dirty="0" err="1" smtClean="0">
                <a:solidFill>
                  <a:srgbClr val="D2533C"/>
                </a:solidFill>
              </a:rPr>
              <a:t>ИнТеМа</a:t>
            </a:r>
            <a:endParaRPr lang="ru-RU" sz="3600" dirty="0">
              <a:solidFill>
                <a:srgbClr val="D2533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ru-RU" dirty="0" smtClean="0"/>
          </a:p>
          <a:p>
            <a:pPr marL="0" indent="0">
              <a:buNone/>
            </a:pPr>
            <a:r>
              <a:rPr lang="ru-RU" altLang="ru-RU" dirty="0" smtClean="0"/>
              <a:t>Фильтры:</a:t>
            </a:r>
            <a:endParaRPr lang="ru-RU" altLang="ru-RU" b="1" u="sng" dirty="0" smtClean="0"/>
          </a:p>
          <a:p>
            <a:pPr marL="571500" indent="-571500">
              <a:buFont typeface="Wingdings" pitchFamily="2" charset="2"/>
              <a:buAutoNum type="arabicParenR"/>
            </a:pPr>
            <a:r>
              <a:rPr lang="ru-RU" altLang="ru-RU" dirty="0" smtClean="0"/>
              <a:t>грамматический </a:t>
            </a:r>
          </a:p>
          <a:p>
            <a:pPr marL="571500" indent="-571500">
              <a:buFont typeface="Wingdings" pitchFamily="2" charset="2"/>
              <a:buAutoNum type="arabicParenR"/>
            </a:pPr>
            <a:r>
              <a:rPr lang="ru-RU" altLang="ru-RU" dirty="0" smtClean="0"/>
              <a:t>грамматико-семантический </a:t>
            </a:r>
          </a:p>
          <a:p>
            <a:pPr marL="571500" indent="-571500">
              <a:buFont typeface="Wingdings" pitchFamily="2" charset="2"/>
              <a:buAutoNum type="arabicParenR"/>
            </a:pPr>
            <a:r>
              <a:rPr lang="ru-RU" altLang="ru-RU" dirty="0" smtClean="0"/>
              <a:t>тематико-семантический </a:t>
            </a:r>
          </a:p>
          <a:p>
            <a:pPr marL="571500" indent="-571500">
              <a:buFont typeface="Wingdings" pitchFamily="2" charset="2"/>
              <a:buAutoNum type="arabicParenR"/>
            </a:pPr>
            <a:r>
              <a:rPr lang="ru-RU" altLang="ru-RU" dirty="0" smtClean="0"/>
              <a:t>стилистический </a:t>
            </a:r>
          </a:p>
          <a:p>
            <a:pPr marL="571500" indent="-571500">
              <a:buFont typeface="Wingdings" pitchFamily="2" charset="2"/>
              <a:buAutoNum type="arabicParenR"/>
            </a:pPr>
            <a:r>
              <a:rPr lang="ru-RU" altLang="ru-RU" dirty="0" smtClean="0"/>
              <a:t>диалогический </a:t>
            </a:r>
          </a:p>
          <a:p>
            <a:pPr marL="571500" indent="-571500">
              <a:buFont typeface="Wingdings" pitchFamily="2" charset="2"/>
              <a:buAutoNum type="arabicParenR"/>
            </a:pPr>
            <a:r>
              <a:rPr lang="ru-RU" altLang="ru-RU" dirty="0" err="1" smtClean="0"/>
              <a:t>классификаторный</a:t>
            </a:r>
            <a:r>
              <a:rPr lang="ru-RU" alt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9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Распределение</a:t>
            </a:r>
            <a:r>
              <a:rPr lang="ru-RU" sz="2000" dirty="0" smtClean="0"/>
              <a:t> </a:t>
            </a:r>
            <a:r>
              <a:rPr lang="ru-RU" sz="2400" dirty="0" smtClean="0"/>
              <a:t>общего количества словоформ по авторам</a:t>
            </a: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Общее количество словоформ – 26 189 475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216463"/>
              </p:ext>
            </p:extLst>
          </p:nvPr>
        </p:nvGraphicFramePr>
        <p:xfrm>
          <a:off x="539552" y="1844824"/>
          <a:ext cx="792087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02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D2533C"/>
                </a:solidFill>
              </a:rPr>
              <a:t>Формула вычисления </a:t>
            </a:r>
            <a:r>
              <a:rPr lang="ru-RU" sz="2800" dirty="0" err="1" smtClean="0">
                <a:solidFill>
                  <a:srgbClr val="D2533C"/>
                </a:solidFill>
              </a:rPr>
              <a:t>НормИнТема</a:t>
            </a:r>
            <a:endParaRPr lang="ru-RU" sz="2800" dirty="0">
              <a:solidFill>
                <a:srgbClr val="D2533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136232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НормИнТеМ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ИнТеМ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ru-RU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50</m:t>
                            </m:r>
                          </m:sup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ИнТеМ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ru-RU" dirty="0"/>
                  <a:t>,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где </a:t>
                </a:r>
                <a:r>
                  <a:rPr lang="ru-RU" dirty="0" err="1"/>
                  <a:t>НормИнТеМ</a:t>
                </a:r>
                <a:r>
                  <a:rPr lang="ru-RU" dirty="0"/>
                  <a:t> – нормированный </a:t>
                </a:r>
                <a:r>
                  <a:rPr lang="ru-RU" dirty="0" err="1"/>
                  <a:t>ИнТеМ</a:t>
                </a:r>
                <a:r>
                  <a:rPr lang="ru-RU" dirty="0"/>
                  <a:t>, 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ru-RU" i="1" dirty="0"/>
                  <a:t>– </a:t>
                </a:r>
                <a:r>
                  <a:rPr lang="ru-RU" dirty="0"/>
                  <a:t>порядковый номер </a:t>
                </a:r>
                <a:r>
                  <a:rPr lang="ru-RU" dirty="0" err="1"/>
                  <a:t>маркемы</a:t>
                </a:r>
                <a:r>
                  <a:rPr lang="ru-RU" dirty="0"/>
                  <a:t> в </a:t>
                </a:r>
                <a:r>
                  <a:rPr lang="ru-RU" dirty="0" err="1"/>
                  <a:t>маркемном</a:t>
                </a:r>
                <a:r>
                  <a:rPr lang="ru-RU" dirty="0"/>
                  <a:t> списке </a:t>
                </a:r>
                <a:r>
                  <a:rPr lang="ru-RU" dirty="0" smtClean="0"/>
                  <a:t>автора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rgbClr val="C00000"/>
                    </a:solidFill>
                  </a:rPr>
                  <a:t>Формула вычисления </a:t>
                </a:r>
                <a:r>
                  <a:rPr lang="ru-RU" dirty="0" err="1" smtClean="0">
                    <a:solidFill>
                      <a:srgbClr val="C00000"/>
                    </a:solidFill>
                  </a:rPr>
                  <a:t>НормИнВеса</a:t>
                </a:r>
                <a:endParaRPr lang="ru-RU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endParaRPr lang="ru-RU" b="1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НормИнВес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ru-RU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СумНормИнтем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ru-RU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ru-RU" dirty="0" smtClean="0"/>
                  <a:t>где </a:t>
                </a:r>
                <a:r>
                  <a:rPr lang="ru-RU" dirty="0" err="1" smtClean="0"/>
                  <a:t>НормИнВес</a:t>
                </a:r>
                <a:r>
                  <a:rPr lang="ru-RU" dirty="0" smtClean="0"/>
                  <a:t> – нормированный интегральный вес, </a:t>
                </a:r>
                <a:r>
                  <a:rPr lang="en-US" dirty="0" err="1" smtClean="0"/>
                  <a:t>i</a:t>
                </a:r>
                <a:r>
                  <a:rPr lang="ru-RU" dirty="0" smtClean="0"/>
                  <a:t> </a:t>
                </a:r>
                <a:r>
                  <a:rPr lang="en-US" dirty="0" smtClean="0"/>
                  <a:t>- </a:t>
                </a:r>
                <a:r>
                  <a:rPr lang="ru-RU" dirty="0" smtClean="0"/>
                  <a:t>порядковый номер </a:t>
                </a:r>
                <a:r>
                  <a:rPr lang="ru-RU" dirty="0" err="1" smtClean="0"/>
                  <a:t>маркемы</a:t>
                </a:r>
                <a:r>
                  <a:rPr lang="ru-RU" dirty="0" smtClean="0"/>
                  <a:t> в сводном </a:t>
                </a:r>
                <a:r>
                  <a:rPr lang="ru-RU" dirty="0" err="1" smtClean="0"/>
                  <a:t>маркемном</a:t>
                </a:r>
                <a:r>
                  <a:rPr lang="ru-RU" dirty="0" smtClean="0"/>
                  <a:t> списке, </a:t>
                </a:r>
                <a:r>
                  <a:rPr lang="en-US" dirty="0" smtClean="0"/>
                  <a:t>N – </a:t>
                </a:r>
                <a:r>
                  <a:rPr lang="ru-RU" dirty="0" smtClean="0"/>
                  <a:t>количество авторов, употребивших </a:t>
                </a:r>
                <a:r>
                  <a:rPr lang="ru-RU" dirty="0" err="1" smtClean="0"/>
                  <a:t>маркему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136232"/>
              </a:xfrm>
              <a:blipFill rotWithShape="1">
                <a:blip r:embed="rId2"/>
                <a:stretch>
                  <a:fillRect l="-1111" r="-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6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0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ИНДЕКС МАРКЕМНОЙ БЛИЗОСТИ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20824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b="1" dirty="0" smtClean="0">
                    <a:solidFill>
                      <a:srgbClr val="FF0000"/>
                    </a:solidFill>
                  </a:rPr>
                  <a:t>ИМаБ </a:t>
                </a:r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СумНормИнТеМ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ОМ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1∙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СумНормИнТеМ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ОМ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ru-RU" dirty="0" smtClean="0"/>
                  <a:t>,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dirty="0"/>
                  <a:t>где </a:t>
                </a:r>
                <a:r>
                  <a:rPr lang="ru-RU" dirty="0" err="1"/>
                  <a:t>ИМаБ</a:t>
                </a:r>
                <a:r>
                  <a:rPr lang="ru-RU" dirty="0"/>
                  <a:t> – индекс </a:t>
                </a:r>
                <a:r>
                  <a:rPr lang="ru-RU" dirty="0" err="1"/>
                  <a:t>маркемной</a:t>
                </a:r>
                <a:r>
                  <a:rPr lang="ru-RU" dirty="0"/>
                  <a:t> близости,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СумНормИнТеМ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ОМ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1 и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СумНормИнТеМ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ОМ</m:t>
                        </m:r>
                      </m:sub>
                    </m:sSub>
                  </m:oMath>
                </a14:m>
                <a:r>
                  <a:rPr lang="ru-RU" dirty="0"/>
                  <a:t>2 – </a:t>
                </a:r>
                <a:r>
                  <a:rPr lang="ru-RU" dirty="0" err="1"/>
                  <a:t>СумНормИнТеМ</a:t>
                </a:r>
                <a:r>
                  <a:rPr lang="ru-RU" dirty="0"/>
                  <a:t> общих </a:t>
                </a:r>
                <a:r>
                  <a:rPr lang="ru-RU" dirty="0" err="1"/>
                  <a:t>маркем</a:t>
                </a:r>
                <a:r>
                  <a:rPr lang="ru-RU" dirty="0"/>
                  <a:t> в </a:t>
                </a:r>
                <a:r>
                  <a:rPr lang="ru-RU" dirty="0" smtClean="0"/>
                  <a:t>паре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rgbClr val="C00000"/>
                    </a:solidFill>
                  </a:rPr>
                  <a:t>Формула вычисления </a:t>
                </a:r>
                <a:r>
                  <a:rPr lang="ru-RU" dirty="0" err="1" smtClean="0">
                    <a:solidFill>
                      <a:srgbClr val="C00000"/>
                    </a:solidFill>
                  </a:rPr>
                  <a:t>ИнСВеса</a:t>
                </a:r>
                <a:endParaRPr lang="ru-RU" dirty="0" smtClean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ru-RU" dirty="0" err="1" smtClean="0"/>
                  <a:t>ИнСВес</a:t>
                </a:r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СумСВес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</a:p>
              <a:p>
                <a:pPr marL="0" indent="0" algn="just">
                  <a:buNone/>
                </a:pPr>
                <a:r>
                  <a:rPr lang="ru-RU" dirty="0"/>
                  <a:t>г</a:t>
                </a:r>
                <a:r>
                  <a:rPr lang="ru-RU" dirty="0" smtClean="0"/>
                  <a:t>де </a:t>
                </a:r>
                <a:r>
                  <a:rPr lang="ru-RU" dirty="0" err="1" smtClean="0"/>
                  <a:t>ИнСВес</a:t>
                </a:r>
                <a:r>
                  <a:rPr lang="ru-RU" dirty="0" smtClean="0"/>
                  <a:t> – интегральный связующий вес, </a:t>
                </a:r>
              </a:p>
              <a:p>
                <a:pPr marL="0" indent="0" algn="just">
                  <a:buNone/>
                </a:pPr>
                <a:r>
                  <a:rPr lang="ru-RU" dirty="0" err="1" smtClean="0"/>
                  <a:t>СумСВес</a:t>
                </a:r>
                <a:r>
                  <a:rPr lang="ru-RU" dirty="0" smtClean="0"/>
                  <a:t>- суммарный вес </a:t>
                </a:r>
                <a:r>
                  <a:rPr lang="ru-RU" dirty="0" err="1" smtClean="0"/>
                  <a:t>маркемных</a:t>
                </a:r>
                <a:r>
                  <a:rPr lang="ru-RU" dirty="0" smtClean="0"/>
                  <a:t> связей, </a:t>
                </a:r>
                <a:endParaRPr lang="ru-RU" i="1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:r>
                  <a:rPr lang="ru-RU" dirty="0" smtClean="0"/>
                  <a:t>количество связей, обеспечиваемых данной </a:t>
                </a:r>
                <a:r>
                  <a:rPr lang="ru-RU" dirty="0" err="1" smtClean="0"/>
                  <a:t>маркемой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208240"/>
              </a:xfrm>
              <a:blipFill rotWithShape="1">
                <a:blip r:embed="rId2"/>
                <a:stretch>
                  <a:fillRect l="-1111" t="-819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26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связей авторов среза 19-1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699"/>
              </p:ext>
            </p:extLst>
          </p:nvPr>
        </p:nvGraphicFramePr>
        <p:xfrm>
          <a:off x="457200" y="1628811"/>
          <a:ext cx="8229600" cy="4320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763"/>
                <a:gridCol w="463685"/>
                <a:gridCol w="501841"/>
                <a:gridCol w="482763"/>
                <a:gridCol w="505392"/>
                <a:gridCol w="482763"/>
                <a:gridCol w="482763"/>
                <a:gridCol w="482763"/>
                <a:gridCol w="482763"/>
                <a:gridCol w="482763"/>
                <a:gridCol w="482763"/>
                <a:gridCol w="482763"/>
                <a:gridCol w="482763"/>
                <a:gridCol w="482763"/>
                <a:gridCol w="482763"/>
                <a:gridCol w="482763"/>
                <a:gridCol w="482763"/>
              </a:tblGrid>
              <a:tr h="24002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</a:rPr>
                        <a:t>Автор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BrCh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BrA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Bul-Lyt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Gkl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DisB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DisI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Crl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Qcy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Cdge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Lmb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Mrt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Mtn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Sct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Thck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Hzl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ShelM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</a:tr>
              <a:tr h="240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BrCh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0,321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0,265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0,350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0,147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0,256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0,237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BrA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0,266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0,145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0,092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0,376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0,346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0,339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Bul-Lyt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0,331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0,354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0,292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0,220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0,239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0,364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0,411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0,229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Gkl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0,266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0,331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0,372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0,364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0,089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0,255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0,233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DisB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0,350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0,354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0,372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0,209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0,195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0,355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0,430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0,340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0,211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>
                          <a:effectLst/>
                        </a:rPr>
                        <a:t>DisI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0,292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0,194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0,296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0,323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0,340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Crl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0,147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0,145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0,068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0,098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0,241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Qcy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0,216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>
                          <a:effectLst/>
                        </a:rPr>
                        <a:t>Cdge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0,092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0,220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0,068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0,114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0,162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0,057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0,089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0,072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Lmb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0,256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0,376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0,239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0,195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0,296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0,228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0,114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0,378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0,306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0,254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0,271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Mrt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0,346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0,364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0,364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0,355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0,348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0,378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0,463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0,293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0,338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Mtn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0,089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0,098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0,129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0,057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0,200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0,149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0,071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Sct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0,287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0,411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0,373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0,430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0,354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0,306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0,463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0,149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0,324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Thck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0,237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0,339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0,229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0,255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0,340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0,323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0,089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0,254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0,293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0,324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0,274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Hzl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0,233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0,340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0,137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0,312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0,338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0,071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0,326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0,274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err="1">
                          <a:effectLst/>
                        </a:rPr>
                        <a:t>ShelM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0,199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0,211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0,202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0,072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0,271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0,186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0,176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0,249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0,167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5" marR="7545" marT="7545" marB="0" anchor="b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856</TotalTime>
  <Words>1765</Words>
  <Application>Microsoft Office PowerPoint</Application>
  <PresentationFormat>Экран (4:3)</PresentationFormat>
  <Paragraphs>422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Ясность</vt:lpstr>
      <vt:lpstr>МАРКЕМНЫЙ АНАЛИЗ КАК РАЗНОВИДНОСТЬ КОМПЬЮТЕРНОГО АНАЛИЗА ТЕКСТА</vt:lpstr>
      <vt:lpstr>ЦЕЛЬ РАБОТЫ</vt:lpstr>
      <vt:lpstr>Формула вычисления весов  [Титов 2004, C.15]</vt:lpstr>
      <vt:lpstr>Используемые компьютерные программы</vt:lpstr>
      <vt:lpstr>Маркемы – первые 50 словоформ с максимальным значением ИнТеМа</vt:lpstr>
      <vt:lpstr>Распределение общего количества словоформ по авторам</vt:lpstr>
      <vt:lpstr>Формула вычисления НормИнТема</vt:lpstr>
      <vt:lpstr>ИНДЕКС МАРКЕМНОЙ БЛИЗОСТИ</vt:lpstr>
      <vt:lpstr>Таблица связей авторов среза 19-1 </vt:lpstr>
      <vt:lpstr>Граф предпочтительных связей  английских прозаиков  первой половины 19-го века</vt:lpstr>
      <vt:lpstr>МЕТОД МАРКЕМНОГО АНАЛИЗА ПОЗВОЛЯЕТ</vt:lpstr>
      <vt:lpstr>Работы, выполненные в русле маркемологического исследования</vt:lpstr>
      <vt:lpstr>Работы, выполненные в русле маркемологического исследования</vt:lpstr>
      <vt:lpstr>Работы, выполненные в русле маркемологического исследования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МАРКЕМНОГО АНАЛИЗА АНГЛИЙСКОГО ХУДОЖЕСТВЕННОГО ТЕКСТА (НА ПРИМЕРЕ РОМАНА Дж. ЛОНДОНА “BURNING DAYLIGHT”)</dc:title>
  <dc:creator>User</dc:creator>
  <cp:lastModifiedBy>User</cp:lastModifiedBy>
  <cp:revision>36</cp:revision>
  <dcterms:created xsi:type="dcterms:W3CDTF">2016-03-19T10:36:14Z</dcterms:created>
  <dcterms:modified xsi:type="dcterms:W3CDTF">2018-10-06T17:52:43Z</dcterms:modified>
</cp:coreProperties>
</file>